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60" d="100"/>
          <a:sy n="60" d="100"/>
        </p:scale>
        <p:origin x="3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3DB0-0E39-4D3F-8DD6-60A5D84D5821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2B11-1B9B-4C81-86A2-B8CF5422DC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73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2B11-1B9B-4C81-86A2-B8CF5422DCE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15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AC0F8-379F-4F9E-8C84-6A9947B4C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0210B7-E3AA-457D-9FC1-1035E261F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B48240-3951-4963-A081-B4CC3745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0C85E-EC3A-405C-ACC1-89753599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BF129A-D2F4-4949-A2F9-65D8F850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96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1D9F8-9F3E-4214-A45A-C5ABC714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964D42-9F52-413D-90D9-0995C8A8C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A95F6-FB86-41E7-9B6E-9C999F08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BEB2F-B2A3-45A2-8BEB-6055413C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745ED-856D-421F-A77D-0ACB7584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8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7F962F-2A10-4E53-9D04-FFB878079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FB9D2B-33CF-4C65-ACBC-61081E872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B16C7C-B149-4494-B692-94616705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87C41-DE25-407C-9905-34CA62F1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B7558-2A68-4277-A0BB-097AEF9B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1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FA311-984F-4802-AAC5-D6B4FC8B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B768A-EACB-4579-99FC-A7AE01F14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CD40D-F754-4C52-8A47-F2B3C158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D04591-DFA5-4483-895C-53022998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C3FCBC-E5E1-4547-9E11-45FA0A7C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73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7CD2E-14A1-4514-9ECC-FDE12B03D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AB7338-E026-4374-8020-39D1058AF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34B4CA-D03E-4F71-B2D9-9D798FA6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A06153-BCF1-4D92-AE9C-32E740E8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9907B-FE07-4BC5-B798-EDAADF19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45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03FBF-C0C8-4B6E-B1C1-E1AF4D10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B499B3-735E-431F-B333-773BD71B7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D7B85A-E5B5-46D9-BB6B-B6C302625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56D5-0A82-409E-8F3F-C42EC126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E90DD-15F6-4963-BF62-966A4ECB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E95F02-A80A-4080-BA53-359D15A3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5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3B4A1-E4DA-4AB6-9B11-5B1B25D2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0982B4-0B3E-431F-962F-1811F3EFD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D17CE6-DFA5-460B-AE36-6449D872C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C997FF-7593-4AD5-8DE9-529C9EB6A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1EA767-B692-4AEF-914D-DFEAB6C67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8F91ED-E1FC-4B7E-BAA9-D06EA4AB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5B3874-F832-42E2-9A99-71DB0574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11DD33-44AD-4EFC-BD9D-7194C021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49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26A88-7235-4045-A145-AD41CEC8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D317AE-C33A-43D7-B5C2-00697229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CAE433-CECC-47D2-BF9C-9AE92BD5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EA2306-1691-4135-A633-85DEBE2E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6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EEB121-CA8F-4012-B5DD-0F0E6129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D5758E3-CDA8-4F76-87CD-FEFFA0B0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8B6D57-6A44-47DE-8146-1AFEBB4A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57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7C240-CABE-4748-8B2F-FD2C2BC8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F9DDF1-E8B9-40F7-91F3-21BD6FCDF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D23508-E6D3-47DE-B2AF-C076660C9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CE4EB6-78E8-4F7C-A9ED-F8E70930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2DC8B0-3857-4773-A16B-E2296B2D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2CAF11-16D5-4574-A459-4C29D894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0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63F6D-6433-4ADF-A031-5EEDC57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FE29C60-0CFA-4FA9-B146-1F16DA54B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F8CBE4-40DA-438C-9F58-D2D2673D6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FBBD22-907B-4419-B916-5E5F43BD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CBED9B-5D85-4C22-A389-CDCAFD27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F8FC7B-69C6-436D-897A-BDAF4F16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83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AEC5EC-9716-4187-9940-2F4CBE866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3FB156-00DD-4465-A945-2A7B83AA7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7CE0C3-CA91-4462-B913-3F25A74CB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676C-3287-4260-B075-4BCA0515C8EA}" type="datetimeFigureOut">
              <a:rPr lang="es-ES" smtClean="0"/>
              <a:t>28/09/2021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40489E-6763-433D-91CB-5527A66C4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941221-2D24-4A61-92C0-3C6C7A990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3EABD-F8F2-412E-86AB-B369866824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82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744" y="-3463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+mn-lt"/>
              </a:rPr>
              <a:t>29 de Septiembre: Día Mundial del Corazón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179376" y="6563543"/>
            <a:ext cx="11518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Autores: Miguel </a:t>
            </a:r>
            <a:r>
              <a:rPr lang="es-ES" sz="1100" b="1" dirty="0" err="1">
                <a:solidFill>
                  <a:srgbClr val="002060"/>
                </a:solidFill>
              </a:rPr>
              <a:t>Turégano</a:t>
            </a:r>
            <a:r>
              <a:rPr lang="es-ES" sz="1100" b="1" dirty="0">
                <a:solidFill>
                  <a:srgbClr val="002060"/>
                </a:solidFill>
              </a:rPr>
              <a:t> </a:t>
            </a:r>
            <a:r>
              <a:rPr lang="es-ES" sz="1100" b="1" dirty="0" err="1">
                <a:solidFill>
                  <a:srgbClr val="002060"/>
                </a:solidFill>
              </a:rPr>
              <a:t>Yedro</a:t>
            </a:r>
            <a:r>
              <a:rPr lang="es-ES" sz="1100" b="1" dirty="0">
                <a:solidFill>
                  <a:srgbClr val="002060"/>
                </a:solidFill>
              </a:rPr>
              <a:t>, Elena Jiménez Baena. GT HTA y ECV de SEMERGEN.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790" y="0"/>
            <a:ext cx="638554" cy="613288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38621" y="6271132"/>
            <a:ext cx="2866938" cy="49524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rgbClr val="002060"/>
                </a:solidFill>
              </a:rPr>
              <a:t>Bibliografía recomendada: 1. </a:t>
            </a:r>
            <a:r>
              <a:rPr lang="es-ES" sz="800" dirty="0" err="1">
                <a:solidFill>
                  <a:srgbClr val="002060"/>
                </a:solidFill>
                <a:cs typeface="Arial" panose="020B0604020202020204" pitchFamily="34" charset="0"/>
              </a:rPr>
              <a:t>Bertomeu</a:t>
            </a:r>
            <a:r>
              <a:rPr lang="es-ES" sz="800" dirty="0">
                <a:solidFill>
                  <a:srgbClr val="002060"/>
                </a:solidFill>
                <a:cs typeface="Arial" panose="020B0604020202020204" pitchFamily="34" charset="0"/>
              </a:rPr>
              <a:t> V, et al. </a:t>
            </a:r>
            <a:r>
              <a:rPr lang="es-ES" sz="800" dirty="0" err="1">
                <a:solidFill>
                  <a:srgbClr val="002060"/>
                </a:solidFill>
                <a:cs typeface="Arial" panose="020B0604020202020204" pitchFamily="34" charset="0"/>
              </a:rPr>
              <a:t>Rev</a:t>
            </a:r>
            <a:r>
              <a:rPr lang="es-ES" sz="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rgbClr val="002060"/>
                </a:solidFill>
                <a:cs typeface="Arial" panose="020B0604020202020204" pitchFamily="34" charset="0"/>
              </a:rPr>
              <a:t>Esp</a:t>
            </a:r>
            <a:r>
              <a:rPr lang="es-ES" sz="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800" dirty="0" err="1">
                <a:solidFill>
                  <a:srgbClr val="002060"/>
                </a:solidFill>
                <a:cs typeface="Arial" panose="020B0604020202020204" pitchFamily="34" charset="0"/>
              </a:rPr>
              <a:t>Cardiol</a:t>
            </a:r>
            <a:r>
              <a:rPr lang="es-ES" sz="800" dirty="0">
                <a:solidFill>
                  <a:srgbClr val="002060"/>
                </a:solidFill>
                <a:cs typeface="Arial" panose="020B0604020202020204" pitchFamily="34" charset="0"/>
              </a:rPr>
              <a:t>. 2008; 8: 2E-9E. 2. </a:t>
            </a:r>
            <a:r>
              <a:rPr lang="en-US" sz="800" dirty="0">
                <a:solidFill>
                  <a:srgbClr val="002060"/>
                </a:solidFill>
              </a:rPr>
              <a:t>SCORE2-OP working group and ESC Cardiovascular risk collaboration. </a:t>
            </a:r>
            <a:r>
              <a:rPr lang="en-US" sz="800" dirty="0" err="1">
                <a:solidFill>
                  <a:srgbClr val="002060"/>
                </a:solidFill>
              </a:rPr>
              <a:t>Eur</a:t>
            </a:r>
            <a:r>
              <a:rPr lang="en-US" sz="800" dirty="0">
                <a:solidFill>
                  <a:srgbClr val="002060"/>
                </a:solidFill>
              </a:rPr>
              <a:t> Heart J. 2021; </a:t>
            </a:r>
            <a:r>
              <a:rPr lang="es-ES" sz="800" dirty="0">
                <a:solidFill>
                  <a:srgbClr val="002060"/>
                </a:solidFill>
              </a:rPr>
              <a:t>42 (25): 2455-2467.</a:t>
            </a:r>
            <a:endParaRPr lang="es-ES" sz="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697" y="4753686"/>
            <a:ext cx="3499925" cy="171939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135" y="583448"/>
            <a:ext cx="1985855" cy="146385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8421884" y="4595858"/>
            <a:ext cx="3215811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</a:rPr>
              <a:t>Decálogo para un corazón saludable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823" y="1044248"/>
            <a:ext cx="3296635" cy="2165245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7926892" y="720965"/>
            <a:ext cx="4097717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A quién evaluar el riesgo cardiovascular (RCV)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74465" y="4231308"/>
            <a:ext cx="308996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Causas de mortalidad por ECV en España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03" y="4776620"/>
            <a:ext cx="2127015" cy="143561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8174" y="4803026"/>
            <a:ext cx="1998718" cy="1670057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5685201" y="4231309"/>
            <a:ext cx="2400561" cy="5971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</a:rPr>
              <a:t>Mortalidad por ECV según Comunidades Autónomas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1263" y="4786194"/>
            <a:ext cx="2251940" cy="1416466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3221137" y="4231309"/>
            <a:ext cx="238206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</a:rPr>
              <a:t>Mortalidad por ECV según rangos de edad en España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5104" y="2585972"/>
            <a:ext cx="3497918" cy="1548987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5172363" y="2094087"/>
            <a:ext cx="2913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Características clave de los algoritmos de predicción SCORE2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428893" y="3266408"/>
            <a:ext cx="138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¿Cómo?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8903661" y="3647419"/>
            <a:ext cx="2424701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Tabla SCORE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8815227" y="4064898"/>
            <a:ext cx="312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¿Qué hacer para reducir el riesgo?</a:t>
            </a:r>
          </a:p>
        </p:txBody>
      </p:sp>
      <p:sp>
        <p:nvSpPr>
          <p:cNvPr id="28" name="Flecha abajo 27"/>
          <p:cNvSpPr/>
          <p:nvPr/>
        </p:nvSpPr>
        <p:spPr>
          <a:xfrm>
            <a:off x="10056140" y="3209493"/>
            <a:ext cx="132518" cy="140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abajo 30"/>
          <p:cNvSpPr/>
          <p:nvPr/>
        </p:nvSpPr>
        <p:spPr>
          <a:xfrm>
            <a:off x="10056140" y="3503488"/>
            <a:ext cx="132518" cy="154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 abajo 52"/>
          <p:cNvSpPr/>
          <p:nvPr/>
        </p:nvSpPr>
        <p:spPr>
          <a:xfrm>
            <a:off x="10029788" y="3965394"/>
            <a:ext cx="172450" cy="185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 abajo 54"/>
          <p:cNvSpPr/>
          <p:nvPr/>
        </p:nvSpPr>
        <p:spPr>
          <a:xfrm>
            <a:off x="10001867" y="4317143"/>
            <a:ext cx="228291" cy="248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7" name="Tabla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90667"/>
              </p:ext>
            </p:extLst>
          </p:nvPr>
        </p:nvGraphicFramePr>
        <p:xfrm>
          <a:off x="215493" y="3537359"/>
          <a:ext cx="3204382" cy="5491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2191">
                  <a:extLst>
                    <a:ext uri="{9D8B030D-6E8A-4147-A177-3AD203B41FA5}">
                      <a16:colId xmlns:a16="http://schemas.microsoft.com/office/drawing/2014/main" val="1118296892"/>
                    </a:ext>
                  </a:extLst>
                </a:gridCol>
                <a:gridCol w="1602191">
                  <a:extLst>
                    <a:ext uri="{9D8B030D-6E8A-4147-A177-3AD203B41FA5}">
                      <a16:colId xmlns:a16="http://schemas.microsoft.com/office/drawing/2014/main" val="2034731504"/>
                    </a:ext>
                  </a:extLst>
                </a:gridCol>
              </a:tblGrid>
              <a:tr h="286085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rgbClr val="002060"/>
                          </a:solidFill>
                        </a:rPr>
                        <a:t>Tabaquismo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rgbClr val="002060"/>
                          </a:solidFill>
                        </a:rPr>
                        <a:t>Diabetes mellitus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2519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solidFill>
                            <a:srgbClr val="002060"/>
                          </a:solidFill>
                        </a:rPr>
                        <a:t>Hipertensión</a:t>
                      </a:r>
                      <a:r>
                        <a:rPr lang="es-ES" sz="1100" b="1" baseline="0" dirty="0">
                          <a:solidFill>
                            <a:srgbClr val="002060"/>
                          </a:solidFill>
                        </a:rPr>
                        <a:t> arterial</a:t>
                      </a:r>
                      <a:endParaRPr lang="es-ES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err="1">
                          <a:solidFill>
                            <a:srgbClr val="002060"/>
                          </a:solidFill>
                        </a:rPr>
                        <a:t>Dislipemia</a:t>
                      </a:r>
                      <a:endParaRPr lang="es-ES" sz="11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1016"/>
                  </a:ext>
                </a:extLst>
              </a:tr>
            </a:tbl>
          </a:graphicData>
        </a:graphic>
      </p:graphicFrame>
      <p:sp>
        <p:nvSpPr>
          <p:cNvPr id="58" name="CuadroTexto 57"/>
          <p:cNvSpPr txBox="1"/>
          <p:nvPr/>
        </p:nvSpPr>
        <p:spPr>
          <a:xfrm>
            <a:off x="215493" y="3190085"/>
            <a:ext cx="3261613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Principales factores de riesgo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215493" y="526406"/>
            <a:ext cx="249494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</a:rPr>
              <a:t>Importancia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81325" y="917439"/>
            <a:ext cx="284681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02060"/>
                </a:solidFill>
              </a:rPr>
              <a:t>La enfermedad cardiovascular (ECV) es la 1ª causa de mortalidad en nuestro país pese a que la mayor parte de los factores de riesgo son conocidos y modificables.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02060"/>
                </a:solidFill>
              </a:rPr>
              <a:t>El aumento de los factores de riesgo provocará un aumento en la incidencia de eventos cardiovasculares.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02060"/>
                </a:solidFill>
              </a:rPr>
              <a:t>Por ello, resulta fundamental validar un modelo de predicción actualizado para estimar el riesgo de ECV fatal y no fatal en personas sin ECV previa.</a:t>
            </a:r>
          </a:p>
          <a:p>
            <a:pPr marL="342900" indent="-342900" algn="ctr" fontAlgn="base">
              <a:buFont typeface="Arial" panose="020B0604020202020204" pitchFamily="34" charset="0"/>
              <a:buChar char="•"/>
            </a:pPr>
            <a:endParaRPr lang="es-ES" sz="1100" dirty="0">
              <a:solidFill>
                <a:srgbClr val="002060"/>
              </a:solidFill>
            </a:endParaRPr>
          </a:p>
          <a:p>
            <a:pPr algn="ctr" fontAlgn="base"/>
            <a:endParaRPr lang="es-ES" sz="1000" dirty="0"/>
          </a:p>
          <a:p>
            <a:pPr algn="ctr"/>
            <a:endParaRPr lang="es-ES" dirty="0"/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1679" y="557912"/>
            <a:ext cx="2103206" cy="2031776"/>
          </a:xfrm>
          <a:prstGeom prst="rect">
            <a:avLst/>
          </a:prstGeom>
        </p:spPr>
      </p:pic>
      <p:sp>
        <p:nvSpPr>
          <p:cNvPr id="61" name="Flecha curvada hacia arriba 60"/>
          <p:cNvSpPr/>
          <p:nvPr/>
        </p:nvSpPr>
        <p:spPr>
          <a:xfrm>
            <a:off x="2784297" y="2585971"/>
            <a:ext cx="842481" cy="3832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2" name="Flecha abajo 61"/>
          <p:cNvSpPr/>
          <p:nvPr/>
        </p:nvSpPr>
        <p:spPr>
          <a:xfrm>
            <a:off x="1457989" y="2959206"/>
            <a:ext cx="161458" cy="185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CuadroTexto 64"/>
          <p:cNvSpPr txBox="1"/>
          <p:nvPr/>
        </p:nvSpPr>
        <p:spPr>
          <a:xfrm>
            <a:off x="3681580" y="2585972"/>
            <a:ext cx="108563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</a:rPr>
              <a:t>Algoritmo de predicción SCORE2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73220" y="6271132"/>
            <a:ext cx="2818844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700" dirty="0">
                <a:solidFill>
                  <a:srgbClr val="002060"/>
                </a:solidFill>
              </a:rPr>
              <a:t>Abreviaturas: ECV (enfermedad cardiovascular), RCV (riesgo cardiovascular), CV (cardiovascular), FRCV (factores de riesgo cardiovascular), HTA (hipertensión arterial), DM (diabetes mellitus), SCORE (</a:t>
            </a:r>
            <a:r>
              <a:rPr lang="es-ES" sz="700" dirty="0" err="1">
                <a:solidFill>
                  <a:srgbClr val="002060"/>
                </a:solidFill>
              </a:rPr>
              <a:t>Systematic</a:t>
            </a:r>
            <a:r>
              <a:rPr lang="es-ES" sz="700" dirty="0">
                <a:solidFill>
                  <a:srgbClr val="002060"/>
                </a:solidFill>
              </a:rPr>
              <a:t> </a:t>
            </a:r>
            <a:r>
              <a:rPr lang="es-ES" sz="700" dirty="0" err="1">
                <a:solidFill>
                  <a:srgbClr val="002060"/>
                </a:solidFill>
              </a:rPr>
              <a:t>COronary</a:t>
            </a:r>
            <a:r>
              <a:rPr lang="es-ES" sz="700" dirty="0">
                <a:solidFill>
                  <a:srgbClr val="002060"/>
                </a:solidFill>
              </a:rPr>
              <a:t> </a:t>
            </a:r>
            <a:r>
              <a:rPr lang="es-ES" sz="700" dirty="0" err="1">
                <a:solidFill>
                  <a:srgbClr val="002060"/>
                </a:solidFill>
              </a:rPr>
              <a:t>Risk</a:t>
            </a:r>
            <a:r>
              <a:rPr lang="es-ES" sz="700" dirty="0">
                <a:solidFill>
                  <a:srgbClr val="002060"/>
                </a:solidFill>
              </a:rPr>
              <a:t> </a:t>
            </a:r>
            <a:r>
              <a:rPr lang="es-ES" sz="700" dirty="0" err="1">
                <a:solidFill>
                  <a:srgbClr val="002060"/>
                </a:solidFill>
              </a:rPr>
              <a:t>Evaluation</a:t>
            </a:r>
            <a:r>
              <a:rPr lang="es-ES" sz="700" dirty="0">
                <a:solidFill>
                  <a:srgbClr val="002060"/>
                </a:solidFill>
              </a:rPr>
              <a:t>).</a:t>
            </a:r>
            <a:endParaRPr lang="es-ES" sz="7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98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257</Words>
  <Application>Microsoft Office PowerPoint</Application>
  <PresentationFormat>Panorámica</PresentationFormat>
  <Paragraphs>25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29 de Septiembre: Día Mundial del Corazón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la Insuficiencia Cardiaca al final de la vida</dc:title>
  <dc:creator>maria jose castillo moraga</dc:creator>
  <cp:lastModifiedBy>Jesús Ricardo Condés Jimenez</cp:lastModifiedBy>
  <cp:revision>69</cp:revision>
  <dcterms:created xsi:type="dcterms:W3CDTF">2020-10-31T11:10:54Z</dcterms:created>
  <dcterms:modified xsi:type="dcterms:W3CDTF">2021-09-28T16:17:31Z</dcterms:modified>
</cp:coreProperties>
</file>