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5"/>
  </p:notesMasterIdLst>
  <p:sldIdLst>
    <p:sldId id="256" r:id="rId2"/>
    <p:sldId id="405" r:id="rId3"/>
    <p:sldId id="408" r:id="rId4"/>
    <p:sldId id="406" r:id="rId5"/>
    <p:sldId id="257" r:id="rId6"/>
    <p:sldId id="261" r:id="rId7"/>
    <p:sldId id="258" r:id="rId8"/>
    <p:sldId id="259" r:id="rId9"/>
    <p:sldId id="262" r:id="rId10"/>
    <p:sldId id="263" r:id="rId11"/>
    <p:sldId id="264" r:id="rId12"/>
    <p:sldId id="272" r:id="rId13"/>
    <p:sldId id="423" r:id="rId14"/>
    <p:sldId id="266" r:id="rId15"/>
    <p:sldId id="267" r:id="rId16"/>
    <p:sldId id="418" r:id="rId17"/>
    <p:sldId id="268" r:id="rId18"/>
    <p:sldId id="429" r:id="rId19"/>
    <p:sldId id="419" r:id="rId20"/>
    <p:sldId id="270" r:id="rId21"/>
    <p:sldId id="271" r:id="rId22"/>
    <p:sldId id="410" r:id="rId23"/>
    <p:sldId id="273" r:id="rId24"/>
    <p:sldId id="420" r:id="rId25"/>
    <p:sldId id="275" r:id="rId26"/>
    <p:sldId id="403" r:id="rId27"/>
    <p:sldId id="279" r:id="rId28"/>
    <p:sldId id="276" r:id="rId29"/>
    <p:sldId id="277" r:id="rId30"/>
    <p:sldId id="411" r:id="rId31"/>
    <p:sldId id="282" r:id="rId32"/>
    <p:sldId id="281" r:id="rId33"/>
    <p:sldId id="283" r:id="rId34"/>
    <p:sldId id="284" r:id="rId35"/>
    <p:sldId id="291" r:id="rId36"/>
    <p:sldId id="292" r:id="rId37"/>
    <p:sldId id="285" r:id="rId38"/>
    <p:sldId id="293" r:id="rId39"/>
    <p:sldId id="286" r:id="rId40"/>
    <p:sldId id="287" r:id="rId41"/>
    <p:sldId id="288" r:id="rId42"/>
    <p:sldId id="289" r:id="rId43"/>
    <p:sldId id="290" r:id="rId44"/>
    <p:sldId id="294" r:id="rId45"/>
    <p:sldId id="421" r:id="rId46"/>
    <p:sldId id="299" r:id="rId47"/>
    <p:sldId id="412" r:id="rId48"/>
    <p:sldId id="413" r:id="rId49"/>
    <p:sldId id="414" r:id="rId50"/>
    <p:sldId id="415" r:id="rId51"/>
    <p:sldId id="300" r:id="rId52"/>
    <p:sldId id="416" r:id="rId53"/>
    <p:sldId id="422" r:id="rId54"/>
    <p:sldId id="304" r:id="rId55"/>
    <p:sldId id="301" r:id="rId56"/>
    <p:sldId id="302" r:id="rId57"/>
    <p:sldId id="303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92" r:id="rId100"/>
    <p:sldId id="390" r:id="rId101"/>
    <p:sldId id="391" r:id="rId102"/>
    <p:sldId id="424" r:id="rId103"/>
    <p:sldId id="393" r:id="rId104"/>
    <p:sldId id="394" r:id="rId105"/>
    <p:sldId id="395" r:id="rId106"/>
    <p:sldId id="396" r:id="rId107"/>
    <p:sldId id="397" r:id="rId108"/>
    <p:sldId id="398" r:id="rId109"/>
    <p:sldId id="399" r:id="rId110"/>
    <p:sldId id="400" r:id="rId111"/>
    <p:sldId id="401" r:id="rId112"/>
    <p:sldId id="402" r:id="rId113"/>
    <p:sldId id="346" r:id="rId114"/>
    <p:sldId id="347" r:id="rId115"/>
    <p:sldId id="348" r:id="rId116"/>
    <p:sldId id="349" r:id="rId117"/>
    <p:sldId id="350" r:id="rId118"/>
    <p:sldId id="425" r:id="rId119"/>
    <p:sldId id="426" r:id="rId120"/>
    <p:sldId id="353" r:id="rId121"/>
    <p:sldId id="427" r:id="rId122"/>
    <p:sldId id="355" r:id="rId123"/>
    <p:sldId id="356" r:id="rId124"/>
    <p:sldId id="357" r:id="rId125"/>
    <p:sldId id="358" r:id="rId126"/>
    <p:sldId id="359" r:id="rId127"/>
    <p:sldId id="373" r:id="rId128"/>
    <p:sldId id="428" r:id="rId129"/>
    <p:sldId id="374" r:id="rId130"/>
    <p:sldId id="375" r:id="rId131"/>
    <p:sldId id="376" r:id="rId132"/>
    <p:sldId id="377" r:id="rId133"/>
    <p:sldId id="378" r:id="rId134"/>
    <p:sldId id="379" r:id="rId135"/>
    <p:sldId id="380" r:id="rId136"/>
    <p:sldId id="381" r:id="rId137"/>
    <p:sldId id="382" r:id="rId138"/>
    <p:sldId id="383" r:id="rId139"/>
    <p:sldId id="384" r:id="rId140"/>
    <p:sldId id="385" r:id="rId141"/>
    <p:sldId id="386" r:id="rId142"/>
    <p:sldId id="387" r:id="rId143"/>
    <p:sldId id="388" r:id="rId1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728"/>
    <a:srgbClr val="E0E6E3"/>
    <a:srgbClr val="8CA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60"/>
  </p:normalViewPr>
  <p:slideViewPr>
    <p:cSldViewPr>
      <p:cViewPr varScale="1">
        <p:scale>
          <a:sx n="108" d="100"/>
          <a:sy n="108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F252-A5F2-4395-86AE-29399CE4E920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8466-50E5-47BB-9D0A-3F64A02639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1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8A007-EA22-4E35-9A3A-3E462EB933F0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26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Figura D2. 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 Clasificación de los fenotipos en la EPOC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4299C-C1E2-441C-B60B-4BDAA4B21089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105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D5. Clasificación de gravedad de EPOC. Aproximación orientativa.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25B87-30CD-4401-BFA6-896497532CA7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106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 D6.  Estudios complementarios para la valoración de EPOC a nivel hospitalario</a:t>
            </a:r>
          </a:p>
          <a:p>
            <a:r>
              <a:rPr lang="es-ES" dirty="0" smtClean="0">
                <a:latin typeface="Times New Roman" pitchFamily="18" charset="0"/>
              </a:rPr>
              <a:t>FMEA: fenotipo mixto EPOC-asma; DLCO:  estudio de difusión pulmonar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B2AA4-D708-40E6-BD73-2A1F467EB559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107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D7.  Tratamiento general y farmacológico de la EPOC basado en fenotipos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BE2AD-AB73-4093-8A3E-E6D123622B77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108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D8.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9626F-25A5-49D8-B554-401753712C54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109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D9. Diagnóstico de la agudización de EPOC</a:t>
            </a:r>
          </a:p>
          <a:p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82A35-5588-4552-871F-DBE7DD8A36ED}" type="slidenum">
              <a:rPr lang="es-ES_tradnl" smtClean="0">
                <a:latin typeface="Times New Roman" pitchFamily="18" charset="0"/>
                <a:sym typeface="Symbol" pitchFamily="18" charset="2"/>
              </a:rPr>
              <a:pPr/>
              <a:t>110</a:t>
            </a:fld>
            <a:endParaRPr lang="es-ES_tradnl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</a:rPr>
              <a:t>Algoritmo D10. Diagnóstico ambulatorio  de la agudización de EPOC 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endParaRPr lang="es-ES" dirty="0" smtClean="0">
              <a:latin typeface="Times New Roman" pitchFamily="18" charset="0"/>
            </a:endParaRPr>
          </a:p>
          <a:p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D58E1-5B95-482C-B7D0-D095971A03E7}" type="slidenum">
              <a:rPr lang="es-ES_tradnl" smtClean="0">
                <a:latin typeface="Times New Roman" pitchFamily="18" charset="0"/>
                <a:sym typeface="Symbol" pitchFamily="18" charset="2"/>
              </a:rPr>
              <a:pPr/>
              <a:t>111</a:t>
            </a:fld>
            <a:endParaRPr lang="es-ES_tradnl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D11. Diagnóstico hospitalario de la agudización de EPOC. 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endParaRPr lang="es-ES" dirty="0" smtClean="0">
              <a:latin typeface="Times New Roman" pitchFamily="18" charset="0"/>
            </a:endParaRPr>
          </a:p>
          <a:p>
            <a:endParaRPr lang="es-ES" dirty="0" smtClean="0">
              <a:latin typeface="Times New Roman" pitchFamily="18" charset="0"/>
            </a:endParaRPr>
          </a:p>
          <a:p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E31DC-EDD3-439A-B1A2-841127F84616}" type="slidenum">
              <a:rPr lang="es-ES_tradnl" smtClean="0">
                <a:latin typeface="Times New Roman" pitchFamily="18" charset="0"/>
                <a:sym typeface="Symbol" pitchFamily="18" charset="2"/>
              </a:rPr>
              <a:pPr/>
              <a:t>112</a:t>
            </a:fld>
            <a:endParaRPr lang="es-ES_tradnl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D12. Tratamiento y actuación ante una agudización de EPOC a nivel ambulatorio</a:t>
            </a:r>
          </a:p>
          <a:p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AF92CB-7EAA-43EB-8AF9-397683712D51}" type="slidenum">
              <a:rPr lang="es-ES_tradnl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ES_tradnl">
              <a:ea typeface="MS PGothic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55FCAC-9391-40BB-AAD0-707194938C52}" type="slidenum">
              <a:rPr lang="es-ES_tradnl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ES_tradnl">
              <a:ea typeface="MS PGothic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95B4C-FFB0-4B6F-ACD6-C614D7624CD7}" type="slidenum">
              <a:rPr lang="es-ES_tradnl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ES_tradnl">
              <a:ea typeface="MS PGothic" pitchFamily="34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5B156-2DA1-401C-8E5C-CCC11B415C3B}" type="slidenum">
              <a:rPr lang="es-ES_tradnl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ES_tradnl">
              <a:ea typeface="MS PGothic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C04AE-4985-458F-8EB3-396AC7BE61C1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100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D1.  Pasos a seguir en el proceso diagnóstico de la EPOC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57958-2A7E-405E-8A77-B59A58AC5CFC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101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D2.  Diagnóstico de la EPOC. 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6873E-0D75-4684-B7FE-FB5E95B8C442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103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D3. Identificación de fenotipos en EPOC </a:t>
            </a:r>
          </a:p>
          <a:p>
            <a:r>
              <a:rPr lang="es-ES" dirty="0" smtClean="0">
                <a:latin typeface="Times New Roman" pitchFamily="18" charset="0"/>
              </a:rPr>
              <a:t>BC: bronquitis crónica (tos y expectoración crónica); FMEA: fenotipo mixto EPOC-asma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FD74-800B-4965-A5B3-91D9C1B808EC}" type="slidenum">
              <a:rPr lang="es-ES_tradnl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pPr/>
              <a:t>104</a:t>
            </a:fld>
            <a:endParaRPr lang="es-ES_tradnl" smtClean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 New Roman" pitchFamily="18" charset="0"/>
              </a:rPr>
              <a:t>Algoritmo D4. </a:t>
            </a:r>
          </a:p>
          <a:p>
            <a:r>
              <a:rPr lang="es-ES" dirty="0" err="1" smtClean="0">
                <a:latin typeface="Times New Roman" pitchFamily="18" charset="0"/>
              </a:rPr>
              <a:t>GesEPOC</a:t>
            </a:r>
            <a:r>
              <a:rPr lang="es-ES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11CA-58B3-4D9F-9E21-466E0ABA10B8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C435-818F-4303-A3E8-54430A26CC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http://cache3.asset-cache.net/gc/147699975-an-eklira-genuair-inhaler-unit-is-seen-at-gettyimages.jpg?v=1&amp;c=IWSAsset&amp;k=2&amp;d=GkZZ8bf5zL1ZiijUmxa7QRqzHtP+Fnprhc2ni1YIWTX7UueBWwmJ2PaDNQozO0F4wpPsT4pAb43XppRjuVUNHQ==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12" Type="http://schemas.openxmlformats.org/officeDocument/2006/relationships/image" Target="../media/image7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http://www.admit-online.info/fileadmin/materials/images/cd_rom/339_twisthaler.gif" TargetMode="External"/><Relationship Id="rId5" Type="http://schemas.openxmlformats.org/officeDocument/2006/relationships/image" Target="http://www.enfermeria21.com/pfw_files/cma/siglo_xxi/farma/FARMA_page329_image1.jpg" TargetMode="External"/><Relationship Id="rId10" Type="http://schemas.openxmlformats.org/officeDocument/2006/relationships/image" Target="../media/image69.gif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1.emf"/><Relationship Id="rId4" Type="http://schemas.openxmlformats.org/officeDocument/2006/relationships/package" Target="../embeddings/Microsoft_PowerPoint_Slide1.sldx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255119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SEMERGEN DOC EPOC </a:t>
            </a:r>
            <a:b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12291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Exploración física en la EPOC avanzada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2960" y="1711349"/>
            <a:ext cx="6573416" cy="4525963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Espiración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alargada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Insuflación del tórax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Auscultación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Sibilancias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Roncus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espiración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forzada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Disminución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murmullo vesicular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pacientes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Pérdida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peso y de masa muscular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Cianosis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Edemas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periféricos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sobrecarga ventricular derecha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es-ES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12160" y="6423139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SEPAR-ALAT 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64" y="184280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8" y="219631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64" y="2547812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44" y="3841940"/>
            <a:ext cx="133334" cy="1460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2888952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3204430"/>
            <a:ext cx="98609" cy="10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3530286"/>
            <a:ext cx="98609" cy="108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4202188"/>
            <a:ext cx="98609" cy="108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4517666"/>
            <a:ext cx="98609" cy="108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4843522"/>
            <a:ext cx="98609" cy="108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5" y="5157192"/>
            <a:ext cx="98609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1187624" y="-357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Pasos a seguir en el proceso diagnóstico de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81" y="1455176"/>
            <a:ext cx="6041747" cy="46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>
            <a:off x="1979712" y="-2738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la EPOC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6" y="889570"/>
            <a:ext cx="6799260" cy="52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282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Fenotipos clínicos en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" y="1268760"/>
            <a:ext cx="7373426" cy="41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11 Rectángulo"/>
          <p:cNvSpPr/>
          <p:nvPr/>
        </p:nvSpPr>
        <p:spPr>
          <a:xfrm>
            <a:off x="611560" y="446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Identificación de fenotipos en EPOC 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2483768" y="6415444"/>
            <a:ext cx="55446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BC: bronquitis crónica (tos y expectoración crónica); FMEA: fenotipo mixto EPOC-asma</a:t>
            </a: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29725"/>
            <a:ext cx="6192688" cy="528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Rectángulo"/>
          <p:cNvSpPr/>
          <p:nvPr/>
        </p:nvSpPr>
        <p:spPr>
          <a:xfrm>
            <a:off x="1008712" y="44624"/>
            <a:ext cx="7451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de la gravedad de la EPOC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16013"/>
            <a:ext cx="7091680" cy="52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1475656" y="446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de gravedad de EPOC. Aproximación orientativa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65280" cy="46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Rectángulo"/>
          <p:cNvSpPr/>
          <p:nvPr/>
        </p:nvSpPr>
        <p:spPr>
          <a:xfrm>
            <a:off x="899592" y="44624"/>
            <a:ext cx="7614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 complementarios para la valoración de EPOC a nivel hospitalario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130 Rectángulo"/>
          <p:cNvSpPr/>
          <p:nvPr/>
        </p:nvSpPr>
        <p:spPr>
          <a:xfrm>
            <a:off x="3347864" y="6423139"/>
            <a:ext cx="5083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FMEA: fenotipo mixto EPOC-asma; DLCO:  estudio de difusión pulmonar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5" y="1484784"/>
            <a:ext cx="6595585" cy="476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74326"/>
            <a:ext cx="7848872" cy="45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971600" y="11837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general y farmacológico de la EPOC basado en fenotipos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/>
          <p:nvPr/>
        </p:nvSpPr>
        <p:spPr>
          <a:xfrm>
            <a:off x="1043608" y="-27384"/>
            <a:ext cx="7239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Manejo de la agudización de EPOC</a:t>
            </a: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5" y="836712"/>
            <a:ext cx="73883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1076934" y="44624"/>
            <a:ext cx="7239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la agudización de 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1304"/>
            <a:ext cx="6991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Patrón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espirométrico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obstructivo*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29408" y="1567333"/>
            <a:ext cx="4546848" cy="4525963"/>
          </a:xfrm>
        </p:spPr>
        <p:txBody>
          <a:bodyPr>
            <a:normAutofit/>
          </a:bodyPr>
          <a:lstStyle/>
          <a:p>
            <a:pPr lvl="0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es-ES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/FVC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&lt;70% </a:t>
            </a: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FVC normal o bajo </a:t>
            </a: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es-ES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disminuido </a:t>
            </a: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FEF 25-75%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disminuido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16884" y="6415512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Debe realizarse la prueba broncodilatadora para confirmar </a:t>
            </a:r>
            <a:r>
              <a:rPr lang="es-E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obstrucción </a:t>
            </a:r>
            <a:r>
              <a:rPr lang="es-E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flujo aéreo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8" y="1673154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4" y="2674736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8" y="366211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8" y="464459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105 Rectángulo"/>
          <p:cNvSpPr/>
          <p:nvPr/>
        </p:nvSpPr>
        <p:spPr>
          <a:xfrm>
            <a:off x="1043608" y="4462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ambulatorio de la agudización de EPOC </a:t>
            </a: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336704" cy="4820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158 Rectángulo"/>
          <p:cNvSpPr/>
          <p:nvPr/>
        </p:nvSpPr>
        <p:spPr>
          <a:xfrm>
            <a:off x="1043608" y="4462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hospitalario de la agudización de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368933" cy="4858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04" y="1412776"/>
            <a:ext cx="63073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827584" y="17063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y actuación ante una agudización de EPOC a nivel ambulatorio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00608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Inhaladores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Mecanismo de nebulización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4588"/>
            <a:ext cx="743961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3810744"/>
            <a:ext cx="77768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53752"/>
            <a:ext cx="59150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 tipos de cámaras de inhalación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7218" name="Imagen 14" descr="2 Manejo de inhaladores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881" y="1556792"/>
            <a:ext cx="5863431" cy="42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280" y="53752"/>
            <a:ext cx="656307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de inhalación de dispositivos de aerosol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37722"/>
              </p:ext>
            </p:extLst>
          </p:nvPr>
        </p:nvGraphicFramePr>
        <p:xfrm>
          <a:off x="1403648" y="1700808"/>
          <a:ext cx="6624736" cy="4049608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57606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paciente debe estar incorporado o </a:t>
                      </a:r>
                      <a:r>
                        <a:rPr lang="es-ES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</a:t>
                      </a: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incorporado para permitir la máxima expansión torácica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64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Sujetar el cartucho entre los dedos pulgar e índice. Destapar, agitar para obtener una mezcla homogénea de fármaco y </a:t>
                      </a:r>
                      <a:r>
                        <a:rPr lang="es-ES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propelente</a:t>
                      </a: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y situar en posición vertical en forma de L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Efectuar </a:t>
                      </a: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una espiración lenta y profunda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Colocar la boquilla entre los dientes y sellar los labios alrededor de lengua debe estar en el suelo de la boca para que no interfiera la salida del medicamento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Retirar el cartucho de la boca y aguantar la respiración durante unos 10 segundos (apnea post inspiratoria)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Esperar un mínimo de 30 segundos si hubiera que administrar una 2ª dosis del mismo u otro aerosol.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 importante recomendar a los usuarios la conveniencia de enjuagarse la boca con agua sistemáticamente tras la utilización de inhaladores, en general, y muy especialmente tras la inhalación de corticoides, y escupir el agua después</a:t>
                      </a:r>
                      <a:endParaRPr lang="es-E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1734992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2311056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2924944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335699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4077072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4653136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6" y="5229200"/>
            <a:ext cx="133334" cy="146032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3304" y="274638"/>
            <a:ext cx="656307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 de aerosol presurizado convencional 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448240" cy="32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sistema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Respimat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0290" name="Imagen 3" descr="IMG_0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3621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572000" y="1844824"/>
            <a:ext cx="3827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 activo: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tiotropio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 que libera una nube de larga </a:t>
            </a:r>
          </a:p>
          <a:p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duración (1,5 s), y baja velocidad (0,8 m/s), que facilita la administración y minimiza el depósito </a:t>
            </a:r>
            <a:r>
              <a:rPr lang="es-ES_trad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orofaríngeo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Presurizados de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micropartículas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Sistema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Modulite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717033" y="2214016"/>
            <a:ext cx="35273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 activo: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formoterol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beclometasona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ciclesonida</a:t>
            </a:r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 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mejorado de MDI que permite la aplicación de partículas </a:t>
            </a:r>
            <a:r>
              <a:rPr lang="es-ES_trad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ultrafinas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(entre 1 y 2 µ) con los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aumenta 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posibilidad de llegar mejor a la “zona diana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728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2015558"/>
            <a:ext cx="3520434" cy="32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74032"/>
            <a:ext cx="8229600" cy="215111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Cribado de la EPOC                                                 </a:t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</a:rPr>
              <a:t>Ventajas e inconvenientes del uso de los aerosoles presurizados </a:t>
            </a:r>
            <a:endParaRPr lang="es-ES" sz="3200" dirty="0">
              <a:solidFill>
                <a:srgbClr val="135728"/>
              </a:solidFill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24372"/>
            <a:ext cx="71056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Inhaladores de polvo seco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54094"/>
              </p:ext>
            </p:extLst>
          </p:nvPr>
        </p:nvGraphicFramePr>
        <p:xfrm>
          <a:off x="1259632" y="839729"/>
          <a:ext cx="6480720" cy="5613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3384376"/>
              </a:tblGrid>
              <a:tr h="1512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Dispositivo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Turbuhaler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Principios activos: </a:t>
                      </a:r>
                      <a:r>
                        <a:rPr lang="es-ES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s-ES" sz="10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_tradnl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Terbutalina</a:t>
                      </a:r>
                      <a:r>
                        <a:rPr lang="es-ES_tradnl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s-ES_tradnl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Budesonida</a:t>
                      </a:r>
                      <a:r>
                        <a:rPr lang="es-ES_tradnl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Budesonida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Dispositivo </a:t>
                      </a:r>
                      <a:r>
                        <a:rPr lang="es-ES_tradnl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Accuhaler</a:t>
                      </a:r>
                      <a:r>
                        <a:rPr lang="es-ES_tradnl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es-ES_tradnl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Principios activos: </a:t>
                      </a:r>
                      <a:r>
                        <a:rPr lang="es-ES_tradnl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Salmeterol</a:t>
                      </a:r>
                      <a:r>
                        <a:rPr lang="es-ES_tradnl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y </a:t>
                      </a:r>
                      <a:r>
                        <a:rPr lang="es-ES_tradnl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Salmeterol+Fluticasona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Dispositivo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Handihaler</a:t>
                      </a: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Principio activo: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Ipratoprio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ES" sz="10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Dispositivo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Breezhaler</a:t>
                      </a: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Principio activo: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Indacaterol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Dispositivo</a:t>
                      </a:r>
                      <a:r>
                        <a:rPr lang="es-ES" sz="1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Novolizer</a:t>
                      </a: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principios activos: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salbutamol, </a:t>
                      </a: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es-ES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budesonida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Dispositivo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aerolizer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principio activo: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1119"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Dispositivo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Twisthaler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Fármaco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comercializado con este sistema: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Mometasona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0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fuorato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4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lang="es-E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Sistema </a:t>
                      </a:r>
                      <a:r>
                        <a:rPr lang="es-ES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Genuair</a:t>
                      </a:r>
                      <a:endParaRPr lang="es-ES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Principio activo: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bromuro </a:t>
                      </a: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3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aclidinio</a:t>
                      </a:r>
                      <a:endParaRPr lang="es-E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0480" name="Imagen 2" descr="turbuha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10953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9" name="Picture 15" descr="http://www.enfermeria21.com/pfw_files/cma/siglo_xxi/farma/FARMA_page329_image1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59653"/>
            <a:ext cx="1268798" cy="13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Imagen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5913"/>
            <a:ext cx="1296144" cy="8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7" name="Imagen 20" descr="2 Manejo de inhaladores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3905"/>
            <a:ext cx="2684010" cy="9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6" name="Imagen 7" descr="33113_novolizer_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35" y="4008081"/>
            <a:ext cx="11144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5" name="Imagen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236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http://www.admit-online.info/fileadmin/materials/images/cd_rom/339_twisthaler.g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8" y="5301208"/>
            <a:ext cx="557212" cy="1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3" name="Picture 9" descr="http://cache3.asset-cache.net/gc/147699975-an-eklira-genuair-inhaler-unit-is-seen-at-gettyimages.jpg?v=1&amp;c=IWSAsset&amp;k=2&amp;d=GkZZ8bf5zL1ZiijUmxa7QRqzHtP+Fnprhc2ni1YIWTX7UueBWwmJ2PaDNQozO0F4wpPsT4pAb43XppRjuVUNHQ==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60" y="5308443"/>
            <a:ext cx="1616564" cy="10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42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 e inconvenientes de los inhaladores de polvo seco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8790"/>
            <a:ext cx="7420391" cy="336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234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de inhalación de polvo seco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5" y="1052736"/>
            <a:ext cx="71437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7732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3024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21956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34340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32204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85066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87638"/>
            <a:ext cx="98609" cy="10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2930"/>
            <a:ext cx="98609" cy="108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52918"/>
            <a:ext cx="98609" cy="108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55490"/>
            <a:ext cx="98609" cy="108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50782"/>
            <a:ext cx="98609" cy="108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74284"/>
            <a:ext cx="98609" cy="108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6856"/>
            <a:ext cx="98609" cy="108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72148"/>
            <a:ext cx="98609" cy="10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de inhalación de polvo seco (II)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72816"/>
            <a:ext cx="7143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53752"/>
            <a:ext cx="656307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educar al paciente en el uso de los inhaladores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772816"/>
            <a:ext cx="71723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9411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Espirometria</a:t>
            </a: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1296" y="125760"/>
            <a:ext cx="6707088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Gráfica con los volúmenes estáticos en una respiración normal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9" y="1484784"/>
            <a:ext cx="6978227" cy="4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1192" y="44624"/>
            <a:ext cx="7315224" cy="1214445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Indicaciones de la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atención primaria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662078"/>
            <a:ext cx="6912768" cy="4431218"/>
          </a:xfrm>
        </p:spPr>
        <p:txBody>
          <a:bodyPr>
            <a:normAutofit/>
          </a:bodyPr>
          <a:lstStyle/>
          <a:p>
            <a:pPr marL="457200" lvl="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Imprescindible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el diagnóstico y necesaria para el seguimiento clínico y terapéutico  de pacientes con asma, EPOC y otras enfermedades respiratorias.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Evaluar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función pulmonar ante la presencia de síntomas respiratorios o signos de enfermedad.  </a:t>
            </a:r>
          </a:p>
          <a:p>
            <a:pPr marL="457200" lvl="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Cribado en pacientes con riesgo de padecer enfermedades respiratorias (tabaco, exposición a agentes ocupacionales, procesos alérgicos, etc.). </a:t>
            </a:r>
          </a:p>
          <a:p>
            <a:pPr marL="457200" lvl="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Cuantificar una alteración conocida de la función pulmonar y valorar evolución con/sin intervención terapéutica clínica o/y quirúrgica. </a:t>
            </a:r>
          </a:p>
          <a:p>
            <a:pPr marL="457200" lvl="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 epidemiológicos que incluyan patología respiratoria.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0800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07823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99911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3520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27294"/>
            <a:ext cx="133334" cy="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969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forzada Contraindicaciones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3" y="1772816"/>
            <a:ext cx="7143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31640" y="44624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572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Cuestionario COPD-PS*</a:t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572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13572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00584" y="6669940"/>
            <a:ext cx="27799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*Cuestionario </a:t>
            </a:r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detección de casos de EPOC (COPD-PS)</a:t>
            </a:r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type="ctrTitle"/>
          </p:nvPr>
        </p:nvSpPr>
        <p:spPr>
          <a:xfrm>
            <a:off x="251520" y="886896"/>
            <a:ext cx="7958736" cy="628652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encuesta se le hacen preguntas sobre usted, su respiración y su capacidad para realizar algunas actividades. Para contestar la encuesta, marque con una X la casilla que describa mejor su respuesta a cada una de las preguntas a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continuación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Durante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últimas 4 semanas, ¿cuántas veces sintió que le faltaba el aliento?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Nunca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</a:t>
            </a:r>
          </a:p>
          <a:p>
            <a:pPr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Pocas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veces: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Algunas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veces: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mayoría de las veces: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Todo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tiempo: 2 </a:t>
            </a:r>
            <a:b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¿Alguna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 expulsa algo al toser, como mucosidad o flema?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No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nunca: 0</a:t>
            </a:r>
          </a:p>
          <a:p>
            <a:pPr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     Sólo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resfriados o infecciones del pecho ocasionales: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Sí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algunos días del mes: 1 </a:t>
            </a:r>
          </a:p>
          <a:p>
            <a:pPr algn="l">
              <a:spcBef>
                <a:spcPts val="0"/>
              </a:spcBef>
              <a:buNone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Sí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casi todos los días de la semana: 1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Sí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todos los días: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Durante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último año ¿ha reducido sus actividades cotidianas debido a sus problemas respiratorios?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absoluto: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Casi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 seguro/a: 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Sí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</a:t>
            </a:r>
          </a:p>
          <a:p>
            <a:pPr algn="l"/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Sí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mucho: 2 </a:t>
            </a:r>
            <a:b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¿Ha fumado al menos 100 cigarrillos en TODA SU VIDA?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	No: 0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		Sí: 2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	No sé: 0  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¿Cuántos años tiene?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	De 35 a 49 años: 0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	De 50 a 59 años: 1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 	De 60 a 69 años: 2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		De 70 en adelante: 2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Sume la puntuación de cada una de sus respuestas (anotando, a continuación, el número que figura al lado de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una de ellas) y anote el resultado total. Respuesta 1 + Respuesta 2 + Respuesta 3 + Respuesta 4 + Respuesta 5 = Resultado total  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el resultado es igual o mayor de 4 es probable que tenga enfermedad pulmonar obstructiva crónica (EPOC). Consulte con su médico. </a:t>
            </a:r>
            <a:b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el resultado está entre 0 y 3 pero tiene problemas respiratorios consulte con su médico.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8070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1467692"/>
            <a:ext cx="65739" cy="72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1628800"/>
            <a:ext cx="65739" cy="72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1798454"/>
            <a:ext cx="65739" cy="7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1959562"/>
            <a:ext cx="65739" cy="7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2107218"/>
            <a:ext cx="65739" cy="72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2446494"/>
            <a:ext cx="65739" cy="72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2607602"/>
            <a:ext cx="65739" cy="72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2777256"/>
            <a:ext cx="65739" cy="72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2938364"/>
            <a:ext cx="65739" cy="72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3086020"/>
            <a:ext cx="65739" cy="7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98609" cy="108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3382598"/>
            <a:ext cx="65739" cy="72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3543706"/>
            <a:ext cx="65739" cy="72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3713360"/>
            <a:ext cx="65739" cy="72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3874468"/>
            <a:ext cx="65739" cy="7200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4022124"/>
            <a:ext cx="65739" cy="72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86904"/>
            <a:ext cx="98609" cy="108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4356526"/>
            <a:ext cx="65739" cy="72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4517634"/>
            <a:ext cx="65739" cy="720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4687288"/>
            <a:ext cx="65739" cy="720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0102"/>
            <a:ext cx="98609" cy="108000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4999724"/>
            <a:ext cx="65739" cy="7200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5160832"/>
            <a:ext cx="65739" cy="720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5330486"/>
            <a:ext cx="65739" cy="72000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1" y="5491594"/>
            <a:ext cx="65739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de realización de la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67991"/>
            <a:ext cx="70961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24856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9780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07852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23876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70662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18734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8609" cy="10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4624"/>
            <a:ext cx="5554960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aceptabilidad 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87168"/>
              </p:ext>
            </p:extLst>
          </p:nvPr>
        </p:nvGraphicFramePr>
        <p:xfrm>
          <a:off x="1475656" y="1679632"/>
          <a:ext cx="6408712" cy="3946056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6942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Máximo esfuerzo en la espiración forzada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42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 el comienzo haya sido adecuado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1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 no se haya producido tos, ni fuga, ni maniobra del </a:t>
                      </a: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Valsalva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causa del cierre de la glotis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42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Alargamiento de la maniobra (seis segundos o </a:t>
                      </a:r>
                      <a:r>
                        <a:rPr lang="es-ES_tradnl" sz="160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plateau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42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Tres maniobras aceptables con variabilidad inferior a 200 ml entre las dos mejores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19186"/>
            <a:ext cx="131479" cy="144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22174"/>
            <a:ext cx="131479" cy="14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04430"/>
            <a:ext cx="131479" cy="14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30920"/>
            <a:ext cx="131479" cy="144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25362"/>
            <a:ext cx="131479" cy="144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6563072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reproductibilidad de la </a:t>
            </a:r>
            <a:r>
              <a:rPr lang="es-ES_tradnl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79516"/>
              </p:ext>
            </p:extLst>
          </p:nvPr>
        </p:nvGraphicFramePr>
        <p:xfrm>
          <a:off x="1475656" y="1844825"/>
          <a:ext cx="6480720" cy="3850300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224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 mínimo de tres aceptables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diferencias entre las dos mayores FVC han de ser de 150 ml y entre las dos mejores FEV</a:t>
                      </a:r>
                      <a:r>
                        <a:rPr lang="es-ES_tradnl" sz="16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1.500 ml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99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 estos criterios no se cumplen se puede realizar hasta 8 intentos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76654"/>
            <a:ext cx="131479" cy="14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95884"/>
            <a:ext cx="131479" cy="14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60614"/>
            <a:ext cx="131479" cy="144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344816" cy="114300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Curva flujo-volumen, con asa inspiratoria y espiratoria que relaciona el flujo de aire que se produce para cada volumen de aire que va siendo expulsado </a:t>
            </a:r>
            <a:endParaRPr lang="es-ES" sz="1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6260"/>
            <a:ext cx="3835394" cy="524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488832" cy="1143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Curva volumen-tiempo, pone en relación el volumen de aire expulsado con el tiempo necesario para hacerlo</a:t>
            </a:r>
            <a:endParaRPr lang="es-ES" sz="20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40" y="965711"/>
            <a:ext cx="5449664" cy="50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416824" cy="11430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izquierda </a:t>
            </a:r>
            <a:r>
              <a:rPr lang="es-ES" sz="24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 realizada técnicamente y a la derecha bien realizada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633538"/>
            <a:ext cx="68770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1336" y="44624"/>
            <a:ext cx="598700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 de resultados en una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05011"/>
              </p:ext>
            </p:extLst>
          </p:nvPr>
        </p:nvGraphicFramePr>
        <p:xfrm>
          <a:off x="1259632" y="1340768"/>
          <a:ext cx="6624736" cy="468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5" name="Diapositiva" r:id="rId4" imgW="4570378" imgH="3427637" progId="PowerPoint.Slide.12">
                  <p:embed/>
                </p:oleObj>
              </mc:Choice>
              <mc:Fallback>
                <p:oleObj name="Diapositiva" r:id="rId4" imgW="4570378" imgH="342763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340768"/>
                        <a:ext cx="6624736" cy="46896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1336" y="53752"/>
            <a:ext cx="59150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Algoritmo de interpretación de una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853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45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272" y="53752"/>
            <a:ext cx="706712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Curvas en la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 y en el patrón obstructivo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3" y="2132856"/>
            <a:ext cx="73293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ca-ES" sz="3600" kern="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Patrones </a:t>
            </a:r>
            <a:r>
              <a:rPr lang="ca-ES" sz="3600" kern="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espirométricos</a:t>
            </a:r>
            <a:r>
              <a:rPr lang="es-ES" sz="3600" kern="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kern="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328592" cy="21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Pruebas diagnósticas y complementarias en la EPOC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456184"/>
            <a:ext cx="4834880" cy="535719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Iniciales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forzada	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Prueba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broncodilatadora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Radiografía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tórax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Adicionales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Hemograma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Electrocardiograma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Gasometría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arterial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Pulsioximetría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Determinación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alfa-1-antitripsina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Opcionales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Test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difusión del monóxido de carbono (DLCO) 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Volúmenes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pulmonares estáticos (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pletismografía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TC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torácica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Oximetría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nocturna 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polisomnografía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Ecocardiograma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Prueba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marcha de 6 minutos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Ergometría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respiratoria     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Estudio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hemodinámico pulmonar  </a:t>
            </a:r>
          </a:p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Estudio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elasticidad pulmonar      </a:t>
            </a:r>
          </a:p>
          <a:p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9010"/>
            <a:ext cx="98609" cy="10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28" y="1817386"/>
            <a:ext cx="65739" cy="72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28" y="2031578"/>
            <a:ext cx="65739" cy="72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81" y="2239048"/>
            <a:ext cx="65739" cy="72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17300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28" y="2765676"/>
            <a:ext cx="65739" cy="72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28" y="2979868"/>
            <a:ext cx="65739" cy="7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81" y="3195884"/>
            <a:ext cx="65739" cy="7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81" y="3429008"/>
            <a:ext cx="65739" cy="72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34" y="3636478"/>
            <a:ext cx="65739" cy="72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73" y="3907418"/>
            <a:ext cx="98609" cy="10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5" y="4155794"/>
            <a:ext cx="65739" cy="72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5" y="4369986"/>
            <a:ext cx="65739" cy="72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8" y="4586002"/>
            <a:ext cx="65739" cy="72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8" y="4810580"/>
            <a:ext cx="65739" cy="7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11" y="5026596"/>
            <a:ext cx="65739" cy="72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8" y="5258494"/>
            <a:ext cx="65739" cy="72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11" y="5474510"/>
            <a:ext cx="65739" cy="72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1" y="5707634"/>
            <a:ext cx="65739" cy="72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64" y="5915104"/>
            <a:ext cx="65739" cy="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0844"/>
            <a:ext cx="706712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Grados de gravedad de afectación de la función pulmonar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24536" cy="176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ES_tradnl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jemplos</a:t>
            </a:r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curvas y patrones </a:t>
            </a:r>
            <a:r>
              <a:rPr lang="es-ES_tradnl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espirométricos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3056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1296" y="44624"/>
            <a:ext cx="6491064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Valores de positividad de la prueba broncodilatadora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0596"/>
              </p:ext>
            </p:extLst>
          </p:nvPr>
        </p:nvGraphicFramePr>
        <p:xfrm>
          <a:off x="2483768" y="2292653"/>
          <a:ext cx="4392488" cy="2648515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871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7275" algn="l"/>
                        </a:tabLst>
                      </a:pPr>
                      <a:r>
                        <a:rPr lang="es-ES_tradn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FVC: &gt; 12% y 200 ml.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7275" algn="l"/>
                        </a:tabLst>
                      </a:pPr>
                      <a:r>
                        <a:rPr lang="es-ES_tradnl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FEV1: &gt; 12% y 200 ml.</a:t>
                      </a:r>
                      <a:endParaRPr lang="es-ES" sz="14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8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FEF25%-75%: &gt; 25% y &gt;200 ml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5" y="2348880"/>
            <a:ext cx="131479" cy="144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5" y="3238614"/>
            <a:ext cx="131479" cy="14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5" y="4174718"/>
            <a:ext cx="131479" cy="144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280" y="116632"/>
            <a:ext cx="6923112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de </a:t>
            </a:r>
            <a:r>
              <a:rPr lang="es-ES" sz="32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espirometría</a:t>
            </a:r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prueba bronco dilatadora positiva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1489" name="Imagen 3"/>
          <p:cNvPicPr>
            <a:picLocks noChangeAspect="1" noChangeArrowheads="1"/>
          </p:cNvPicPr>
          <p:nvPr/>
        </p:nvPicPr>
        <p:blipFill>
          <a:blip r:embed="rId3" cstate="print"/>
          <a:srcRect l="28564" t="26563" r="19385" b="39844"/>
          <a:stretch>
            <a:fillRect/>
          </a:stretch>
        </p:blipFill>
        <p:spPr bwMode="auto">
          <a:xfrm>
            <a:off x="1619672" y="1628800"/>
            <a:ext cx="5644974" cy="2736304"/>
          </a:xfrm>
          <a:prstGeom prst="rect">
            <a:avLst/>
          </a:prstGeom>
          <a:noFill/>
        </p:spPr>
      </p:pic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3168352" cy="11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75656" y="1522608"/>
            <a:ext cx="5904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227750" y="1628800"/>
            <a:ext cx="28803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475656" y="4348012"/>
            <a:ext cx="5904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Signos radiológicos de EPOC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95325"/>
            <a:ext cx="6696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Signos radiológicos sugerentes de bronquitis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crónica</a:t>
            </a:r>
          </a:p>
          <a:p>
            <a:pPr>
              <a:buNone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Engrosamiento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paredes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vasculares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	Imágenes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tubulares o “en vía de tranvía" 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Imágenes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anillo 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Acentuación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marcas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broncovasculares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("tórax sucio")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estadios más avanzados podemos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Signos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hiperinsuflación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Tráquea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sable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Signos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hipertensión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Prominencia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hiliar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bilateral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Aumento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arteria pulmonar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interlobar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derecha mayor de 16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6070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1" y="3050060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0" y="3538832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89" y="2386712"/>
            <a:ext cx="65739" cy="72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73" y="2611274"/>
            <a:ext cx="65739" cy="72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27" y="3780494"/>
            <a:ext cx="65739" cy="7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1" y="4005056"/>
            <a:ext cx="65739" cy="7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1" y="4221088"/>
            <a:ext cx="65739" cy="72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68" y="4437112"/>
            <a:ext cx="65739" cy="72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68" y="4653136"/>
            <a:ext cx="65739" cy="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Signos radiológicos de EPOC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24744"/>
            <a:ext cx="6984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radiológicos sugerentes 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enfisema</a:t>
            </a:r>
          </a:p>
          <a:p>
            <a:pPr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Hiperinsuflación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 criterio más fiable en el diagnostico  de enfisema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Diafragmas 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bajos y aplanados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Aumento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 espacio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retroesternal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Ángulo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costofrénico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obtuso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Abombamiento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 del esternón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Silueta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cardiaca estrecha y vertical</a:t>
            </a:r>
          </a:p>
          <a:p>
            <a:pPr>
              <a:buNone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Aumento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cifosis torácica y costillas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horizontalizadas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Oligohemia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reducción del número y tamaño de los vasos, más en la periferia	</a:t>
            </a:r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Bullas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espacios quísticos de contenido aéreo, desde 1 cm. de diámetro hasta todo un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hemitórax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Signos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hipertensión pulmonar (en la enfermedad muy evolucionada)</a:t>
            </a:r>
            <a:endParaRPr lang="es-ES" sz="14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6030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78" y="1808832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086486"/>
            <a:ext cx="65739" cy="72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314696"/>
            <a:ext cx="65739" cy="72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530720"/>
            <a:ext cx="65739" cy="72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758930"/>
            <a:ext cx="65739" cy="72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971314"/>
            <a:ext cx="65739" cy="7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3199524"/>
            <a:ext cx="65739" cy="7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09" y="3681040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32" y="4402928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32" y="5140100"/>
            <a:ext cx="98609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3752"/>
            <a:ext cx="6059016" cy="1143000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Empleo de la </a:t>
            </a:r>
            <a:r>
              <a:rPr lang="es-ES_tradnl" sz="3600" dirty="0" err="1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pulsioximetría</a:t>
            </a:r>
            <a:r>
              <a:rPr lang="es-ES_tradnl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6901" y="1495325"/>
            <a:ext cx="4917232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 incruenta de la oxigenación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arterial</a:t>
            </a:r>
          </a:p>
          <a:p>
            <a:pPr marL="0" lvl="0" indent="0"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Mide la saturación de sangre arterial (SpO</a:t>
            </a:r>
            <a:r>
              <a:rPr lang="es-ES_tradnl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es-ES_tradnl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95% indica PaO</a:t>
            </a:r>
            <a:r>
              <a:rPr lang="es-ES_tradnl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80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mmHg</a:t>
            </a:r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Alternativa a la gasometría en EPOC moderado 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es-ES_tradnl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92 está indicada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gasometría</a:t>
            </a:r>
          </a:p>
          <a:p>
            <a:pPr marL="0" indent="0"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Equivalencias PaO</a:t>
            </a:r>
            <a:r>
              <a:rPr lang="es-ES_tradnl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-SpO</a:t>
            </a:r>
            <a:r>
              <a:rPr lang="es-ES_tradnl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</a:t>
            </a:r>
            <a:r>
              <a:rPr lang="es-ES_tradnl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 </a:t>
            </a:r>
            <a:r>
              <a:rPr lang="es-ES_trad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mmHg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88% SpO</a:t>
            </a:r>
            <a:r>
              <a:rPr lang="es-ES_tradnl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PaO</a:t>
            </a:r>
            <a:r>
              <a:rPr lang="es-ES_tradnl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55-59 </a:t>
            </a:r>
            <a:r>
              <a:rPr lang="es-ES_trad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mmHg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89% SpO</a:t>
            </a:r>
            <a:r>
              <a:rPr lang="es-ES_tradnl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</a:t>
            </a:r>
            <a:r>
              <a:rPr lang="en-GB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mmHg = 90%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en-GB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32040" y="6423139"/>
            <a:ext cx="2603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*Modificado de American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Thoracic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1517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8" y="4547131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62" y="4824785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62" y="5078633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6127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70737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67533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86" y="4231629"/>
            <a:ext cx="133334" cy="1460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48" y="3664111"/>
            <a:ext cx="98609" cy="1080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766450" y="5517232"/>
            <a:ext cx="4533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</a:t>
            </a:r>
            <a:r>
              <a:rPr lang="es-ES_tradnl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presión arterial de oxígeno</a:t>
            </a:r>
          </a:p>
          <a:p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es-ES_tradnl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saturación de oxígeno medida por </a:t>
            </a:r>
            <a:r>
              <a:rPr lang="es-ES_tradn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pulsioximetría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9072"/>
            <a:ext cx="5791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COPD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(CAT)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diferencial de la EPOC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00188"/>
            <a:ext cx="7200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135728"/>
                </a:solidFill>
              </a:rPr>
              <a:t>Concepto de EPOC</a:t>
            </a:r>
            <a:endParaRPr lang="es-ES" dirty="0">
              <a:solidFill>
                <a:srgbClr val="135728"/>
              </a:solidFill>
            </a:endParaRPr>
          </a:p>
        </p:txBody>
      </p:sp>
      <p:sp>
        <p:nvSpPr>
          <p:cNvPr id="316417" name="Rectangle 1"/>
          <p:cNvSpPr>
            <a:spLocks noChangeArrowheads="1"/>
          </p:cNvSpPr>
          <p:nvPr/>
        </p:nvSpPr>
        <p:spPr bwMode="auto">
          <a:xfrm>
            <a:off x="1259632" y="1340768"/>
            <a:ext cx="684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Enfermedad respiratoria caracterizada por una limitación crónica al flujo aéreo que no es totalmente reversible.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suele manifestar en forma de disnea  por lo general progresiva.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 síntomas suelen ser la tos crónica acompañada o no de expectoración.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asocia con una respuesta inflamatoria anormal de los pulmones a partículas nocivas y gases, principalmente derivados del humo de tabaco.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ja-JP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caracteriza también por la presencia de agudizaciones y por la frecuente presencia de </a:t>
            </a:r>
            <a:r>
              <a:rPr kumimoji="0" lang="es-ES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comorbilidades</a:t>
            </a: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pueden contribuir a la gravedad en algunos pacientes.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28991" y="6423139"/>
            <a:ext cx="20714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Modificado de </a:t>
            </a:r>
            <a:r>
              <a:rPr lang="es-E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8584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0" y="2311056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0" y="294203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0" y="358156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0" y="4437112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1716"/>
            <a:ext cx="6275040" cy="1143000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diferencial entre EPOC y asma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365451" y="6423139"/>
            <a:ext cx="4166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para el Manejo del Asma (GEMA) 2007</a:t>
            </a:r>
            <a:endParaRPr kumimoji="0" lang="es-ES" sz="1200" b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8350"/>
            <a:ext cx="71818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862064"/>
            <a:ext cx="5760640" cy="2007096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Fenotipos clínicos y gravedad de la EPOC                                                          </a:t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Definición de Fenotipo en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73506"/>
              </p:ext>
            </p:extLst>
          </p:nvPr>
        </p:nvGraphicFramePr>
        <p:xfrm>
          <a:off x="1259632" y="1988840"/>
          <a:ext cx="6768752" cy="3528392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Aquellas </a:t>
                      </a:r>
                      <a:r>
                        <a:rPr lang="es-E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caracteristicas</a:t>
                      </a:r>
                      <a:r>
                        <a:rPr lang="es-E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 enfermedad que, solas o combinadas</a:t>
                      </a:r>
                      <a:r>
                        <a:rPr lang="es-ES" sz="16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describen </a:t>
                      </a:r>
                      <a:r>
                        <a:rPr lang="es-E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diferencias entre individuos con EPOC y que tienen </a:t>
                      </a:r>
                      <a:r>
                        <a:rPr lang="es-ES" sz="1600" b="0" i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relacion</a:t>
                      </a:r>
                      <a:r>
                        <a:rPr lang="es-ES" sz="16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consecuencias </a:t>
                      </a:r>
                      <a:r>
                        <a:rPr lang="es-E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clinicas</a:t>
                      </a:r>
                      <a:r>
                        <a:rPr lang="es-E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relevantes (síntomas, agudizaciones, respuesta al tratamiento, progresión de la enfermedad o muerte).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Fenotipos clínicos en la EPOC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77473"/>
              </p:ext>
            </p:extLst>
          </p:nvPr>
        </p:nvGraphicFramePr>
        <p:xfrm>
          <a:off x="1569914" y="1844824"/>
          <a:ext cx="6170438" cy="3096344"/>
        </p:xfrm>
        <a:graphic>
          <a:graphicData uri="http://schemas.openxmlformats.org/drawingml/2006/table">
            <a:tbl>
              <a:tblPr/>
              <a:tblGrid>
                <a:gridCol w="6170438"/>
              </a:tblGrid>
              <a:tr h="7102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Fenotipo A: EPOC no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agudizador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enfisema o bronquitis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cronica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79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Fenotipo B: EPOC mixto con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Asma,puede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tener agudizaciones o no tenerlas.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79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Fenotipo C: EPOC agudizador con enfisema.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022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Fenotipo 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D: EPOC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agudizador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bronquitis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cronica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1447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3455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26514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282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Fenotipos clínicos en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35696" y="638132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Guía de Práctica Clínica para el Diagnóstico y Tratamiento de pacientes con Enfermedad Pulmonar Obstructiva Crónica (EPOC). 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 (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" y="1268760"/>
            <a:ext cx="7373426" cy="41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clasificación del Fenotipo mixto. EPOC-asma.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FenotipoB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4" y="2276872"/>
            <a:ext cx="75539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1" y="2600920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1" y="2844390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0" y="3068960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1" y="3581562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1" y="3816486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0" y="4075240"/>
            <a:ext cx="98609" cy="10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610258" y="6389874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Soler-Cataluña JJ,  et al. Documento de consenso sobre el fenotipo mixto EPOC-asma en la EPOC.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2012;48:331-7.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763688" y="68431"/>
            <a:ext cx="5295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de la EPOC según GOLD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8" y="1339811"/>
            <a:ext cx="7086178" cy="46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GOLD de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19875"/>
              </p:ext>
            </p:extLst>
          </p:nvPr>
        </p:nvGraphicFramePr>
        <p:xfrm>
          <a:off x="2267744" y="1556792"/>
          <a:ext cx="5324505" cy="3413760"/>
        </p:xfrm>
        <a:graphic>
          <a:graphicData uri="http://schemas.openxmlformats.org/drawingml/2006/table">
            <a:tbl>
              <a:tblPr/>
              <a:tblGrid>
                <a:gridCol w="53245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 A : Bajo riesgo y poco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sintomatico</a:t>
                      </a: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 B : Bajo riesgo y mas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sintomatico</a:t>
                      </a: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 C : Alto riesgo y poco </a:t>
                      </a:r>
                      <a:r>
                        <a:rPr lang="es-ES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sintomatico</a:t>
                      </a:r>
                      <a:endParaRPr lang="es-E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Paciente D : Alto riesgo y mas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sintomatico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94" y="177281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94" y="2671096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94" y="357301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94" y="446275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BODE </a:t>
            </a:r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sz="24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Celli</a:t>
            </a:r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al)</a:t>
            </a:r>
            <a:endParaRPr lang="es-ES" sz="24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36296" cy="18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1296" y="-243408"/>
            <a:ext cx="6707088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 BODEx </a:t>
            </a:r>
            <a:r>
              <a:rPr lang="it-IT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(Soler - Cataluña et al)</a:t>
            </a:r>
            <a:endParaRPr lang="es-ES" sz="24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496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07808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Epidemiologia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de la Gravedad de la EPOC  según índices multidimensionales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3421"/>
            <a:ext cx="6696744" cy="48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98698" y="640604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00608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Comorbilidades</a:t>
            </a: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EPOC 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224" y="260648"/>
            <a:ext cx="8147248" cy="1143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manifestaciones sistémicas </a:t>
            </a:r>
            <a:b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sz="28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comorbilidades</a:t>
            </a:r>
            <a: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los pacientes con EPOC</a:t>
            </a:r>
            <a:b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28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448272" y="1628800"/>
            <a:ext cx="4572000" cy="42780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Pérdida de masa muscular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Caquexia: pérdida de masa libre de grasa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Cáncer de pulmón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Hipertensión pulmonar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Hipertensión arterial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Cardiopatía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isquémica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Insuficiencia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cardiaca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congestiva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Arritmias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Insuficiencia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Osteoporosis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Anemia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macrocítica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Síndrome metabólico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Síndrome de apnea obstructiva del sueño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Glaucoma/cataratas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Trastorno psicológico (ansiedad/depresión)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Deterioro cognitivo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173661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197174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2221956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2457088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2708920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2944052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3194260"/>
            <a:ext cx="133334" cy="1460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3437938"/>
            <a:ext cx="133334" cy="14603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3695516"/>
            <a:ext cx="133334" cy="14603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3939194"/>
            <a:ext cx="133334" cy="14603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4172310"/>
            <a:ext cx="133334" cy="14603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4415988"/>
            <a:ext cx="133334" cy="14603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4667820"/>
            <a:ext cx="133334" cy="14603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4902952"/>
            <a:ext cx="133334" cy="14603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5153160"/>
            <a:ext cx="133334" cy="146032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5388292"/>
            <a:ext cx="133334" cy="14603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6" y="563561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diferencial EPOC Insuficiencia cardiaca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2648"/>
            <a:ext cx="7172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2591124"/>
            <a:ext cx="8229600" cy="2151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de la EPOC estable</a:t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generales</a:t>
            </a:r>
            <a:b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en tabaquismo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generales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75048" y="1268760"/>
            <a:ext cx="5637312" cy="4525963"/>
          </a:xfrm>
        </p:spPr>
        <p:txBody>
          <a:bodyPr>
            <a:normAutofit/>
          </a:bodyPr>
          <a:lstStyle/>
          <a:p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física regular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Rehabilitación pulmonar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Oxigenoterapia crónica domiciliaria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Vacunación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NutriciónLa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educación sanitaria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Comorbilidades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20" y="1393668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20" y="204375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20" y="270892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3366261"/>
            <a:ext cx="132014" cy="1445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4016349"/>
            <a:ext cx="132014" cy="1445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4681513"/>
            <a:ext cx="132014" cy="14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3366120"/>
            <a:ext cx="4845224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en tabaquismo</a:t>
            </a:r>
            <a:r>
              <a:rPr lang="es-E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3752"/>
            <a:ext cx="670708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Conjunto mínimo de datos diagnósticos del tabaquismo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691680" y="1700808"/>
            <a:ext cx="626469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Cantidad de tabaco que se consume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 de abandono del consumo de tabaco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de dependencia física por la nicotina.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de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Fagerström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de motivación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Intentos previos de abandono. Motivos de recaídas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 del monóxido de carbono en el aire espirado del fumador.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Cooximetría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5048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07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del tabaquismo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700808"/>
            <a:ext cx="6347048" cy="3773016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 sanitario. Tratamiento psicológico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farmacológico</a:t>
            </a: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Terapia sustitutiva con nicotina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78" y="1817170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78" y="314096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38" y="4454927"/>
            <a:ext cx="132014" cy="14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parches de nicotina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844824"/>
            <a:ext cx="7115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Epidemiología de la EPOC en España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233" name="Rectangle 1"/>
          <p:cNvSpPr>
            <a:spLocks noChangeArrowheads="1"/>
          </p:cNvSpPr>
          <p:nvPr/>
        </p:nvSpPr>
        <p:spPr bwMode="auto">
          <a:xfrm>
            <a:off x="1115616" y="1136795"/>
            <a:ext cx="712879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ja-JP" sz="1400" i="0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Prevalencia</a:t>
            </a:r>
            <a:endParaRPr lang="es-E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10.2% población de 40 a 80 años (</a:t>
            </a:r>
            <a:r>
              <a:rPr kumimoji="0" lang="es-ES" altLang="ja-JP" sz="12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EPI-SCAN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15.1 %  varones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s-E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5,7 %  mujeres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2.185.764 españoles entre 40 y 80 años.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	1.571,868 hombres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628.102 mujeres.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73%  (1.595.000)sin diagnosticar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s-ES" altLang="ja-JP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ja-JP" sz="1400" i="0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Mortalidad</a:t>
            </a:r>
            <a:endParaRPr kumimoji="0" lang="es-ES" altLang="ja-JP" sz="1200" i="0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 la cuarta causa de muerte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Tasa de mortalidad por 100.000 habitantes: 449,22 en hombres y 238,47 en mujeres. 	(</a:t>
            </a:r>
            <a:r>
              <a:rPr kumimoji="0" lang="es-ES" altLang="ja-JP" sz="12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kumimoji="0" lang="es-ES" altLang="ja-JP" sz="12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altLang="ja-JP" sz="12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s-ES" altLang="ja-JP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ja-JP" sz="1400" i="0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Costes</a:t>
            </a:r>
            <a:endParaRPr kumimoji="0" lang="es-ES" altLang="ja-JP" sz="1200" i="0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750-1000 millones de euros/año, incluidos los costes directos, indirectos e intangibles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Coste medio directo por paciente/año: 1.712-3.238 euros.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s-E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Gastos hospitalarios (40-45%),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s-E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Fármacos (35-40%)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s-E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s-ES" altLang="ja-JP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 y pruebas diagnósticas (15-25%);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9652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38614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11474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18446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1" y="2240880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870028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1" y="3590108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1" y="3861048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2" y="4678774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2" y="4949714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19194"/>
            <a:ext cx="65739" cy="72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65739" cy="72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37980"/>
            <a:ext cx="65739" cy="72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7626"/>
            <a:ext cx="65739" cy="72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5148646"/>
            <a:ext cx="65739" cy="7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5326838"/>
            <a:ext cx="65739" cy="72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5508686"/>
            <a:ext cx="65739" cy="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675456"/>
            <a:ext cx="8229600" cy="201622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Dosis terapia sustitutiva con nicotina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62728"/>
              </p:ext>
            </p:extLst>
          </p:nvPr>
        </p:nvGraphicFramePr>
        <p:xfrm>
          <a:off x="461945" y="832304"/>
          <a:ext cx="7710455" cy="5549024"/>
        </p:xfrm>
        <a:graphic>
          <a:graphicData uri="http://schemas.openxmlformats.org/drawingml/2006/table">
            <a:tbl>
              <a:tblPr/>
              <a:tblGrid>
                <a:gridCol w="720080"/>
                <a:gridCol w="864096"/>
                <a:gridCol w="1512168"/>
                <a:gridCol w="82590"/>
                <a:gridCol w="1549768"/>
                <a:gridCol w="1608002"/>
                <a:gridCol w="1373751"/>
              </a:tblGrid>
              <a:tr h="41068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Cuadro resumen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Dosis recomendadas TSN: chicles, parches y comprimidos</a:t>
                      </a:r>
                    </a:p>
                  </a:txBody>
                  <a:tcPr marL="57190" marR="571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C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 de cigarrillos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de </a:t>
                      </a:r>
                      <a:r>
                        <a:rPr lang="es-ES" sz="1000" b="0" dirty="0" err="1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Fagerström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Chicle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Parches de 24 h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Parches de 16 h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Comprimidos y </a:t>
                      </a:r>
                      <a:r>
                        <a:rPr lang="es-ES" sz="1000" b="0" dirty="0" err="1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lozenges</a:t>
                      </a:r>
                      <a:endParaRPr lang="es-ES" sz="11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</a:tr>
              <a:tr h="1071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10-19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≤3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piezas/día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Durante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8-10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Reducción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progresiva a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partir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 semana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2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2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/día 4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/día 4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/día 4 </a:t>
                      </a:r>
                      <a:r>
                        <a:rPr lang="es-E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1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20-30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4-6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</a:t>
                      </a: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piezas/día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Reducción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progresiva a partir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10 semana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2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2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cada hora hasta la semana 6-8.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Reducir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manera progresiva a partir de la 7-9 semanas hasta la duodécima semana.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 recomendable el uso combinado de chicles y parches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Terapia combinada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37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&gt;30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≥7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</a:t>
                      </a:r>
                      <a:endParaRPr lang="es-ES" sz="1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piezas/día durante 12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Reducción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progresiva a partir de los 3 o 4 meses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6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2 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6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4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1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s-ES" sz="10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mg/día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1semanas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cada hora o dos horas hasta la semana 6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c/2 horas desde la semana 7 hasta la semana 9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 cada 4 horas a partir de la semana 10 hasta la 12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 obligatorio el uso combinado de chicles y parches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Terapia combinada</a:t>
                      </a:r>
                      <a:endParaRPr lang="es-E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90" marR="57190" marT="0" marB="0" anchor="ctr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Bupropion</a:t>
            </a:r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dosis, efectos adversos, contraindicaciones y precauciones de uso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400600" cy="46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248" y="53752"/>
            <a:ext cx="7499176" cy="1143000"/>
          </a:xfrm>
        </p:spPr>
        <p:txBody>
          <a:bodyPr>
            <a:noAutofit/>
          </a:bodyPr>
          <a:lstStyle/>
          <a:p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Vareniclina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dosis, efectos adversos y contraindicaciones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6" y="1844824"/>
            <a:ext cx="732629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56084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de la EPOC estable</a:t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farmacológico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088" y="53752"/>
            <a:ext cx="745232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Formulaciones y dosis habituales de los fármacos para la 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84691"/>
              </p:ext>
            </p:extLst>
          </p:nvPr>
        </p:nvGraphicFramePr>
        <p:xfrm>
          <a:off x="755576" y="1412776"/>
          <a:ext cx="7416823" cy="4667199"/>
        </p:xfrm>
        <a:graphic>
          <a:graphicData uri="http://schemas.openxmlformats.org/drawingml/2006/table">
            <a:tbl>
              <a:tblPr/>
              <a:tblGrid>
                <a:gridCol w="1554556"/>
                <a:gridCol w="1765428"/>
                <a:gridCol w="1195227"/>
                <a:gridCol w="1144617"/>
                <a:gridCol w="620813"/>
                <a:gridCol w="1136182"/>
              </a:tblGrid>
              <a:tr h="38516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Formulaciones 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dosis habituales de los fármacos para la </a:t>
                      </a:r>
                      <a:r>
                        <a:rPr lang="es-ES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EPOC</a:t>
                      </a: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C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Fármaco</a:t>
                      </a:r>
                      <a:endParaRPr lang="es-ES" sz="12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Inhalador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µgr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Solución para nebulización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mg/ml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Vía oral</a:t>
                      </a:r>
                      <a:endParaRPr lang="es-ES" sz="12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Inyectable</a:t>
                      </a:r>
                      <a:endParaRPr lang="es-ES" sz="12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Duración de la acción en horas</a:t>
                      </a:r>
                      <a:endParaRPr lang="es-ES" sz="12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</a:tr>
              <a:tr h="2888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β</a:t>
                      </a:r>
                      <a:r>
                        <a:rPr lang="es-ES" sz="1200" b="0" baseline="-25000" dirty="0" smtClean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200" b="0" dirty="0" smtClean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adrenérgicos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19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De </a:t>
                      </a:r>
                      <a:r>
                        <a:rPr lang="es-E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acción corta (SABA)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Salbutamol 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100-200 mdi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0,05%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4-6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Terbutalina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400-500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2,5-5 mg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4-6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9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De </a:t>
                      </a:r>
                      <a:r>
                        <a:rPr lang="es-E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acción larga (LABA)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4,5-12 </a:t>
                      </a: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mdi </a:t>
                      </a: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Salmeterol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25-50 </a:t>
                      </a: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mdi </a:t>
                      </a: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Indacaterol</a:t>
                      </a: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150-300 </a:t>
                      </a:r>
                      <a:r>
                        <a:rPr lang="es-ES" sz="11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Anticolinérgicos 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19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De </a:t>
                      </a:r>
                      <a:r>
                        <a:rPr lang="es-E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acción corta (SAMA)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3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Ipratropio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20-40 mdi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0,25-0,5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6-8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9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De </a:t>
                      </a:r>
                      <a:r>
                        <a:rPr lang="es-E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acción larga (LAMA)</a:t>
                      </a:r>
                      <a:endParaRPr lang="es-E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Tiotropio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res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Aclidinio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322 </a:t>
                      </a:r>
                      <a:r>
                        <a:rPr lang="es-ES" sz="11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Glicopirronio</a:t>
                      </a: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</a:t>
                      </a:r>
                      <a:r>
                        <a:rPr lang="es-ES" sz="11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987824" y="6397878"/>
            <a:ext cx="46085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Modificada de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Baloira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Triple terapia en el tratamiento de la EPOC.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2010;46(Supl8):25-3.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SABA: short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 agonista; LABA: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 agonista; SAMA: short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actingmuscarinic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antagonist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LAMA: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actingmuscarinic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antagonist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mdi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dispositivo en polvo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seco;res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respimat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3752"/>
            <a:ext cx="738031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Formulaciones y dosis habituales de los fármacos para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70887"/>
              </p:ext>
            </p:extLst>
          </p:nvPr>
        </p:nvGraphicFramePr>
        <p:xfrm>
          <a:off x="539552" y="1412776"/>
          <a:ext cx="7704856" cy="4796706"/>
        </p:xfrm>
        <a:graphic>
          <a:graphicData uri="http://schemas.openxmlformats.org/drawingml/2006/table">
            <a:tbl>
              <a:tblPr/>
              <a:tblGrid>
                <a:gridCol w="1614927"/>
                <a:gridCol w="1833989"/>
                <a:gridCol w="1241644"/>
                <a:gridCol w="1189068"/>
                <a:gridCol w="644923"/>
                <a:gridCol w="1180305"/>
              </a:tblGrid>
              <a:tr h="24150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Formulaciones y dosis habituales de los fármacos para la EPOC</a:t>
                      </a:r>
                      <a:endParaRPr lang="es-ES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C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9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Fármaco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Inhalador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µgr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Solución para nebulización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mg/ml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Vía oral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Inyectable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Duración de la acción en horas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E3"/>
                    </a:solidFill>
                  </a:tcPr>
                </a:tc>
              </a:tr>
              <a:tr h="19217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Metilxantinas</a:t>
                      </a: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Aminofilina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200-600 mg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Variable hasta 24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Teofilina 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100-600 mg 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Inhibidores de la </a:t>
                      </a:r>
                      <a:r>
                        <a:rPr lang="es-ES" sz="1200" b="0" dirty="0" err="1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fosfodiesterasa</a:t>
                      </a: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Roflumilast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µg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757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Corticoides inhalados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Beclometasona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50-400 mdi-</a:t>
                      </a:r>
                      <a:r>
                        <a:rPr lang="es-ES" sz="11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0,2-0,4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100-200-400 dps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0,2-0,25-0,5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Fluticasona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50-500 mdi-</a:t>
                      </a:r>
                      <a:r>
                        <a:rPr lang="es-ES" sz="11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217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Corticoides sistémicos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Prednisona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5-60 mg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Metil prednisolona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4-8-16 mg 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7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Combinación de β</a:t>
                      </a:r>
                      <a:r>
                        <a:rPr lang="es-ES" sz="1200" b="0" baseline="-2500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200" b="0" dirty="0">
                          <a:solidFill>
                            <a:srgbClr val="13572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corticoides en un dispositivo</a:t>
                      </a:r>
                      <a:endParaRPr lang="es-ES" sz="1400" b="0" dirty="0">
                        <a:solidFill>
                          <a:srgbClr val="13572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Formoterol 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budesonida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4,5/160 mdi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9/320 dps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Salmeterol</a:t>
                      </a: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fluticasona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50/100, 250, 500 </a:t>
                      </a:r>
                      <a:r>
                        <a:rPr lang="es-ES" sz="11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25/50, 125, </a:t>
                      </a:r>
                      <a:r>
                        <a:rPr lang="es-E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mdi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307" marR="3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987824" y="6395865"/>
            <a:ext cx="53640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Modificada de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Baloira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Triple terapia en el tratamiento de la EPOC.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2010;46(Supl8):25-3.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SABA: short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 agonista; LABA: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 agonista; SAMA: short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actingmuscarinic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antagonist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LAMA: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actingmuscarinic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antagonist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mdi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dispositivo en polvo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seco;res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s-ES" sz="7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respimat</a:t>
            </a:r>
            <a:r>
              <a:rPr kumimoji="0" lang="es-ES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farmacológico de la EPOC según fenotipos  niveles de gravedad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987824" y="6415444"/>
            <a:ext cx="54726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28" y="1427465"/>
            <a:ext cx="6289608" cy="46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89 Rectángulo"/>
          <p:cNvSpPr/>
          <p:nvPr/>
        </p:nvSpPr>
        <p:spPr>
          <a:xfrm>
            <a:off x="1475656" y="68431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de tratamiento del fenotipo no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agudizador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731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23844" y="6415444"/>
            <a:ext cx="13724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Rectángulo"/>
          <p:cNvSpPr/>
          <p:nvPr/>
        </p:nvSpPr>
        <p:spPr>
          <a:xfrm>
            <a:off x="1403648" y="6843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de tratamiento del fenotipo mixto EPOC-asma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8487"/>
            <a:ext cx="6696744" cy="46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23844" y="6415444"/>
            <a:ext cx="13724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00 Rectángulo"/>
          <p:cNvSpPr/>
          <p:nvPr/>
        </p:nvSpPr>
        <p:spPr>
          <a:xfrm>
            <a:off x="1013643" y="68431"/>
            <a:ext cx="7230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de tratamiento del fenotipo </a:t>
            </a:r>
            <a:r>
              <a:rPr lang="es-ES" sz="36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agudizador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tipo enfisema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1235"/>
            <a:ext cx="6702312" cy="468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23844" y="6415444"/>
            <a:ext cx="13724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3304" y="44624"/>
            <a:ext cx="656307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Factores de riesgo para el desarrollo de la EPO</a:t>
            </a:r>
            <a:r>
              <a:rPr lang="es-ES" sz="3600" i="1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639341"/>
            <a:ext cx="5770984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s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tabaco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Tabaquismo pasivo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Quema de combustible biomasa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Contaminación atmosférica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Exposición ocupacional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Tuberculosis pulmonar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genéticos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Infecciones respiratorias durante la infancia</a:t>
            </a:r>
          </a:p>
          <a:p>
            <a:pPr>
              <a:spcBef>
                <a:spcPts val="1800"/>
              </a:spcBef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socioeconómicos</a:t>
            </a:r>
          </a:p>
          <a:p>
            <a:pPr>
              <a:spcBef>
                <a:spcPts val="1800"/>
              </a:spcBef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2" y="1743538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2209770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2679642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3151530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3619386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4108366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4578238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5041580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2" y="5524512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119 Rectángulo"/>
          <p:cNvSpPr/>
          <p:nvPr/>
        </p:nvSpPr>
        <p:spPr>
          <a:xfrm>
            <a:off x="971600" y="11953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de tratamiento en fenotipo </a:t>
            </a:r>
            <a:r>
              <a:rPr lang="es-ES" sz="3200" dirty="0" err="1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agudizador</a:t>
            </a:r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tipo bronquitis crónica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2" y="1388902"/>
            <a:ext cx="7103154" cy="503021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223844" y="6415444"/>
            <a:ext cx="13724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2862064"/>
            <a:ext cx="8229600" cy="2151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de la EPOC estable</a:t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no farmacológico</a:t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53752"/>
            <a:ext cx="6696744" cy="11430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evidencia y grado de recomendación de los componentes y beneficios de la rehabilitación respiratoria</a:t>
            </a:r>
            <a:endParaRPr lang="es-ES" sz="24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78042"/>
              </p:ext>
            </p:extLst>
          </p:nvPr>
        </p:nvGraphicFramePr>
        <p:xfrm>
          <a:off x="1403648" y="1772816"/>
          <a:ext cx="63367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312368"/>
              </a:tblGrid>
              <a:tr h="245238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Componente Entrenamiento de piernas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fuerte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Entrenamiento de brazos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Entrenamiento de músculos respiratorios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moderada,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Educación, fisioterapia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moderada,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Soporte psicosocial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débil, recomendación débil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Beneficios Disnea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Capacidad de esfuerzo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CVRS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fuerte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Beneficios psicosociales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alta, recomendación débil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Recursos económicos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 moderada, recomendación débil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084">
                <a:tc>
                  <a:txBody>
                    <a:bodyPr/>
                    <a:lstStyle/>
                    <a:p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Supervivencia	</a:t>
                      </a:r>
                      <a:endParaRPr lang="es-E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hay evidencia actualmente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403648" y="522920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CVRS: calidad de vida relacionada con la salud.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adaptado de ACCP/AACVPR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PulmonaryRehabilitationGuidelines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Panel281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53752"/>
            <a:ext cx="6696744" cy="11430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evidencia y grado de recomendación de los componentes y beneficios de la rehabilitación respiratoria</a:t>
            </a:r>
            <a:endParaRPr lang="es-ES" sz="24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377" name="Rectangle 1"/>
          <p:cNvSpPr>
            <a:spLocks noChangeArrowheads="1"/>
          </p:cNvSpPr>
          <p:nvPr/>
        </p:nvSpPr>
        <p:spPr bwMode="auto">
          <a:xfrm>
            <a:off x="539552" y="1926705"/>
            <a:ext cx="7956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Componente Entrenamiento de piernas		 Evidencia alta,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Entrenamiento de brazos			 Evidencia alta,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Entrenamiento de músculos respiratorios		 Evidencia moderada,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Educación, fisioterapia			 Evidencia moderada,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Soporte psicosocial			Evidencia débil, recomendación débil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Beneficios Disnea			Evidencia alta,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Capacidad de esfuerzo			 Evidencia alta,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CVRS				Evidencia alta, recomendación fuerte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Beneficios psicosociales			 Evidencia alta, recomendación débil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Recursos económicos			 Evidencia moderada, recomendación débil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Supervivencia				No hay evidencia actualmente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no farmacológico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73424" y="1600200"/>
            <a:ext cx="3970784" cy="3773016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Oxigenoterapia 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Rehabilitación 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Cirugía  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Ventilación mecánica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17900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9994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82414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91264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 SEPAR para la OCD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67104"/>
              </p:ext>
            </p:extLst>
          </p:nvPr>
        </p:nvGraphicFramePr>
        <p:xfrm>
          <a:off x="1730264" y="1055400"/>
          <a:ext cx="6209020" cy="4029784"/>
        </p:xfrm>
        <a:graphic>
          <a:graphicData uri="http://schemas.openxmlformats.org/drawingml/2006/table">
            <a:tbl>
              <a:tblPr/>
              <a:tblGrid>
                <a:gridCol w="6209020"/>
              </a:tblGrid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Consideraciones para la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prescripción</a:t>
                      </a: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Tratamiento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médico correcto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Abandono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 hábito tabáquico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Situación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clínica estable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Colaboración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 paciente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Indicaciones absolutas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6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PaO</a:t>
                      </a:r>
                      <a:r>
                        <a:rPr lang="es-ES" sz="16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&lt;55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mmHg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nivel del mar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64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PaO</a:t>
                      </a:r>
                      <a:r>
                        <a:rPr lang="es-ES" sz="16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 55 y 60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mmHg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evidencia de repercusión orgánica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Hipertensión pulmonar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</a:t>
                      </a:r>
                      <a:r>
                        <a:rPr lang="es-ES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pulmonale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crónico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s-E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nsuficiencia 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cardiaca congestiva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Arritmias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Hematocrito superior a 55%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4800" algn="l"/>
                        </a:tabLs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Alteración del intelecto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212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51042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1500920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1727298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1968960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2224432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3354044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03" y="3580422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3872266"/>
            <a:ext cx="65739" cy="7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4079736"/>
            <a:ext cx="65739" cy="72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4304306"/>
            <a:ext cx="65739" cy="72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4520322"/>
            <a:ext cx="65739" cy="72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4744908"/>
            <a:ext cx="65739" cy="72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21" y="4960924"/>
            <a:ext cx="65739" cy="72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40160" y="54156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OCD: oxigenoterapia crónica domiciliaria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Sociedad española de Neumología y Cirugía Torácica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6712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Indicaciones de la ventilación mecánica no invasiva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5419" y="6423139"/>
            <a:ext cx="28809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Adaptado de la American 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Thorax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(ATS).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1988840"/>
            <a:ext cx="6840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Síntomas como fatiga muscular respiratoria, disnea y/o cefalea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matutina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uno de los siguientes criterios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fisiopatológicos</a:t>
            </a:r>
          </a:p>
          <a:p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PaCO</a:t>
            </a:r>
            <a:r>
              <a:rPr lang="es-ES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es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mmHg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Oximetría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nocturna con periodos de saturación de oxígeno </a:t>
            </a: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88% durante 5 minutos consecutivos recibiendo O</a:t>
            </a:r>
            <a:r>
              <a:rPr lang="es-ES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inspiratoria máxima, 60 cm H</a:t>
            </a:r>
            <a:r>
              <a:rPr lang="es-ES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o FVC , 50% de lo predicho (para una persona sana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0" y="2095032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17" y="2926776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17" y="3429000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17" y="4149080"/>
            <a:ext cx="98609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08920"/>
            <a:ext cx="612068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Seguimiento del paciente EPOC</a:t>
            </a:r>
            <a:b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derivación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en el seguimiento de la 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47527"/>
              </p:ext>
            </p:extLst>
          </p:nvPr>
        </p:nvGraphicFramePr>
        <p:xfrm>
          <a:off x="1907704" y="1448025"/>
          <a:ext cx="6096000" cy="410108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78877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Mejorar los síntomas y la calidad de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la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supervivencia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Reducir el deterioro de la función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pulmonar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Minimizar los efectos adversos de la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medicación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Prevenir y tratar las complicaciones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7684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67258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58574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1830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control del paciente 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56105"/>
              </p:ext>
            </p:extLst>
          </p:nvPr>
        </p:nvGraphicFramePr>
        <p:xfrm>
          <a:off x="1907704" y="1340768"/>
          <a:ext cx="5749290" cy="4101084"/>
        </p:xfrm>
        <a:graphic>
          <a:graphicData uri="http://schemas.openxmlformats.org/drawingml/2006/table">
            <a:tbl>
              <a:tblPr/>
              <a:tblGrid>
                <a:gridCol w="5749290"/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Abandono del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tabaquismo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Utilización correcta de la medicación y del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oxígeno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Mantener un peso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adecuado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Mantener hematocrito &lt;55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Mantener PaO</a:t>
                      </a:r>
                      <a:r>
                        <a:rPr lang="es-ES" sz="18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Disminución de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hospitalizaciones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Impacto CAT no inferior al mejor de referencia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5724128" y="6423139"/>
            <a:ext cx="2016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CAT: COPD </a:t>
            </a:r>
            <a:r>
              <a:rPr kumimoji="0" lang="es-ES" sz="10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142986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2060848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268328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3314262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3950148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4572582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5212108"/>
            <a:ext cx="133334" cy="146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9411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sospecha </a:t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al paciente EPOC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347864" y="638132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clínica para el diagnóstico y tratamiento e la enfermedad pulmonar obstructiva crónica. </a:t>
            </a:r>
            <a:r>
              <a:rPr kumimoji="0" lang="es-ES" sz="10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1000" b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2001; 37: 297-316.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1247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Derivación desde AP a Neumología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843808" y="6423139"/>
            <a:ext cx="4896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OCD: oxigenoterapia crónica domiciliaria  VMNI: ventilación mecánica no invasiva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2" y="1796777"/>
            <a:ext cx="7143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calendario de seguimiento en EPOC</a:t>
            </a:r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21592" y="6379082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Adaptada de Recomendaciones para la atención al paciente con enfermedad pulmonar obstructiva crónica. Aten Primaria 2001; 28(7): 491-500.</a:t>
            </a:r>
            <a:endParaRPr kumimoji="0" lang="es-ES" sz="1800" b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5799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de seguimiento del paciente con EPOC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40380"/>
              </p:ext>
            </p:extLst>
          </p:nvPr>
        </p:nvGraphicFramePr>
        <p:xfrm>
          <a:off x="1475656" y="1700808"/>
          <a:ext cx="6768752" cy="3998976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Intervención para el cese del tabaquismo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Valoración de síntomas y signos: disnea, IMC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Detectar complicaciones, exacerbaciones (número y gravedad)  y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comorbilidad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(ansiedad y depresión)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Valorar exploraciones complementarias (especialmente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espirometría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Valorar tratamiento (adherencia, efectos secundarios, interacciones, técnica de inhalación, vacunas, oxigenoterapia)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Educación para la salud (información de la enfermedad al paciente y familia, consejo antitabaco y alcohol, técnica de inhalación, ejercicio y dieta adecuados)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Evaluar calidad de vida y los aspectos psicosociales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0800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631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9338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79842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7954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66120"/>
            <a:ext cx="5400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Educación del paciente EPOC y familia</a:t>
            </a:r>
            <a:b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Contenidos de un programa de educación en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26977"/>
              </p:ext>
            </p:extLst>
          </p:nvPr>
        </p:nvGraphicFramePr>
        <p:xfrm>
          <a:off x="1932384" y="1772816"/>
          <a:ext cx="6096000" cy="417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Aspectos relevantes sobre su enfermedad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Medidas para aliviar sus síntomas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Consejo y deshabituación tabaquismo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Actividad física y nutrición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Reconocimiento precoz de las agudizaciones y medidas a realizar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Adherencia al tratamiento (dispositivos y técnica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inhalatoria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Oxigenoterapia y ventilación domiciliaria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Vacunación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Evaluación psicosocial del paciente y su entorno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Conocimientos de los recursos de la comunidad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184280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225978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2708920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312589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3564470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3981442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4430582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4856100"/>
            <a:ext cx="133334" cy="1460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5292662"/>
            <a:ext cx="133334" cy="14603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4" y="5709634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Consejos dietéticos y nutricionales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20913"/>
              </p:ext>
            </p:extLst>
          </p:nvPr>
        </p:nvGraphicFramePr>
        <p:xfrm>
          <a:off x="1428328" y="1268760"/>
          <a:ext cx="6672064" cy="4464496"/>
        </p:xfrm>
        <a:graphic>
          <a:graphicData uri="http://schemas.openxmlformats.org/drawingml/2006/table">
            <a:tbl>
              <a:tblPr/>
              <a:tblGrid>
                <a:gridCol w="6672064"/>
              </a:tblGrid>
              <a:tr h="44644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Evitar los alimentos muy fríos, muy calientes o irritantes porque pueden desencadenar tos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Hacer comidas ligeras y poco abundantes para evitar las digestiones pesadas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Evitar alimentos flatulentos y la toma excesiva de hidratos de carbono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la ingesta de calcio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Evitar el estreñimiento (dieta rica en fibra, fruta y verduras)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Efectuar una ingesta de 1,5 l/día de líquidos para mantener una hidratación adecuada y favorecer la salida de las secreciones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Uso moderado del alcohol (un vaso de vino o cerveza al día), si no hay otras contraindicaciones, y evitarlas por la noche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Dieta hipocalórica si existe obesidad asociada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133020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2052302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276019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3195884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3610840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4051434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4771514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5483048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23428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Reconocimiento precoz de la AEPOC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40831"/>
              </p:ext>
            </p:extLst>
          </p:nvPr>
        </p:nvGraphicFramePr>
        <p:xfrm>
          <a:off x="1451992" y="1556792"/>
          <a:ext cx="6504384" cy="3470148"/>
        </p:xfrm>
        <a:graphic>
          <a:graphicData uri="http://schemas.openxmlformats.org/drawingml/2006/table">
            <a:tbl>
              <a:tblPr/>
              <a:tblGrid>
                <a:gridCol w="65043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Aumento 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disnea habitual - Aumento de las secreciones o cambio de color de las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mismas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Aparición 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edemas en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 extremidades inferiores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Dolor 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 los </a:t>
                      </a: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Fiebre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Sensación 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sueño durante el día o dolor de cabeza por las mañanas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589183" y="6415444"/>
            <a:ext cx="19351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AEPOC: Agudización de EPOC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163533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2573450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3216616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3840316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4" y="4483482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419056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a adoptar ante sospecha de AEPOC</a:t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64523" y="6423139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AEPOC: Agudización de EPOC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357438"/>
            <a:ext cx="7134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3068960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Cuidados paliativos en EPOC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sospecha de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980728"/>
            <a:ext cx="684076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Exposición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factores de riesgo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Tabaquismo fundamentalmente (activo y pasivo), polvos y sustancias químicas laborales, combustión de biomasa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Tos crónica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Intermitente o a diario, insidiosa, productiva y es más frecuente por la mañana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Expectoración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 patrón de expectoración generalmente es mucosa y menor de 60 ml/día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las agudizaciones se torna purulenta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Disnea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Progresiva hasta hacerse de reposo y empeora en el tiempo, con ejercicio e infecciones respiratorias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Persistente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aparece hasta la 5ª-6ª década de la vida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fenotipo enfisema predomina desde el comienzo de la enfermedad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Infecciones respiratorias</a:t>
            </a: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Frecuentes y de predominio invernal</a:t>
            </a:r>
          </a:p>
          <a:p>
            <a:pPr>
              <a:spcBef>
                <a:spcPts val="600"/>
              </a:spcBef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1069828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1357860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5" y="185337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5" y="2141402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2437980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2726012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5" y="3238614"/>
            <a:ext cx="133334" cy="1460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3535192"/>
            <a:ext cx="133334" cy="1460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3823224"/>
            <a:ext cx="133334" cy="1460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5" y="4310188"/>
            <a:ext cx="133334" cy="14603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5" y="4598220"/>
            <a:ext cx="133334" cy="14603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4894798"/>
            <a:ext cx="133334" cy="14603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5182830"/>
            <a:ext cx="133334" cy="14603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5462316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Fases avanzadas de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54415"/>
              </p:ext>
            </p:extLst>
          </p:nvPr>
        </p:nvGraphicFramePr>
        <p:xfrm>
          <a:off x="1259632" y="1916832"/>
          <a:ext cx="6480720" cy="3024336"/>
        </p:xfrm>
        <a:graphic>
          <a:graphicData uri="http://schemas.openxmlformats.org/drawingml/2006/table">
            <a:tbl>
              <a:tblPr/>
              <a:tblGrid>
                <a:gridCol w="2952328"/>
                <a:gridCol w="3528392"/>
              </a:tblGrid>
              <a:tr h="1008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Fase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enfermedad avanzada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0"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16000" lvl="0"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Progresión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enfermedad, pero con alguna respuesta al tratamiento específico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Fase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enfermedad terminal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0"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16000" lvl="0"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muerte se ve como inevitable y próxima, y los tratamientos específicos se han agotado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Agonía, situación de últimos días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0" algn="l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16000" lvl="0" algn="l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Periodo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progresivo de transición entre la vida y vía oral ya no es posible y es de elección la vía subcutánea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enfermedad terminal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59099"/>
              </p:ext>
            </p:extLst>
          </p:nvPr>
        </p:nvGraphicFramePr>
        <p:xfrm>
          <a:off x="1547664" y="1407760"/>
          <a:ext cx="6408712" cy="4541520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396044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Presencia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enfermedad avanzada, progresiva, incurable. </a:t>
                      </a: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Falta de posibilidades razonables de respuesta al tratamiento </a:t>
                      </a: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específico.</a:t>
                      </a: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Presencia de numerosos problemas o síntomas intensos, múltiples, multifactoriales y cambiantes</a:t>
                      </a: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 impacto emocional en paciente, familia y equipo terapéutico, muy relacionado con la presencia, explícita o no, de la muerte</a:t>
                      </a: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Pronóstico de vida inferior a 6 meses.   </a:t>
                      </a: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582917" y="6415444"/>
            <a:ext cx="10134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SECPAL, 1993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145713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2251234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3305716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4339466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536467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67128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Perfil del paciente que puede fallecer en los próximos 6-12 meses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54872"/>
              </p:ext>
            </p:extLst>
          </p:nvPr>
        </p:nvGraphicFramePr>
        <p:xfrm>
          <a:off x="1187624" y="1700808"/>
          <a:ext cx="6552728" cy="3888432"/>
        </p:xfrm>
        <a:graphic>
          <a:graphicData uri="http://schemas.openxmlformats.org/drawingml/2006/table">
            <a:tbl>
              <a:tblPr/>
              <a:tblGrid>
                <a:gridCol w="3276364"/>
                <a:gridCol w="3276364"/>
              </a:tblGrid>
              <a:tr h="110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FEV</a:t>
                      </a:r>
                      <a:r>
                        <a:rPr lang="es-ES_tradnl" sz="1400" baseline="-25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&lt;30%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Escasa actividad física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Dependencia ABVD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se viste solo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puede subir pocas escaleras sin parar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Camina menos de 30 min al día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Consumo de recursos sanitarios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Tres o más exacerbaciones graves (visitas a urgencias o ingresos) en el año anterior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Más de 21 días ingresado en el hospital el año anterior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Afectación del estado general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Comorbilidad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IMC&lt;21 kg/m</a:t>
                      </a:r>
                      <a:r>
                        <a:rPr lang="es-ES_tradnl" sz="1400" baseline="30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Disnea 3-4 en 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Valores índice BODE entre 7 y10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Situaciones personales y sociales </a:t>
                      </a: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Edad avanzada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Depresión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Vive solo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4986956" y="6423139"/>
            <a:ext cx="2880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Curtis JR. </a:t>
            </a:r>
            <a:r>
              <a:rPr kumimoji="0" lang="fr-FR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kumimoji="0" lang="fr-FR" altLang="ja-JP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</a:t>
            </a:r>
            <a:r>
              <a:rPr kumimoji="0" lang="fr-FR" altLang="ja-JP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J. 2008; 32: 796-803.</a:t>
            </a:r>
            <a:endParaRPr kumimoji="0" lang="fr-FR" altLang="ja-JP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53752"/>
            <a:ext cx="6707088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Parámetros con valor predictivo en pacientes no oncológicos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15839"/>
              </p:ext>
            </p:extLst>
          </p:nvPr>
        </p:nvGraphicFramePr>
        <p:xfrm>
          <a:off x="1115616" y="1484784"/>
          <a:ext cx="7128792" cy="4608512"/>
        </p:xfrm>
        <a:graphic>
          <a:graphicData uri="http://schemas.openxmlformats.org/drawingml/2006/table">
            <a:tbl>
              <a:tblPr/>
              <a:tblGrid>
                <a:gridCol w="3168352"/>
                <a:gridCol w="3960440"/>
              </a:tblGrid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Estimación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clínica de supervivencia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¿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 sorprendería que este paciente falleciera en los próximos 12 meses?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 de ingresos en el último año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Autopercepción del enfermo de su propio estado de salud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Estado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funcional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independiente de la patología de base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deben utilizarse estas escalas de capacidad funcional de forma aislada, debe conocerse la evolución funcional del paciente en las últimas semanas/meses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Comorbilidad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 más enfermedades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severidad de la comorbilidad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Estado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nutricional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Valoración </a:t>
                      </a:r>
                      <a:r>
                        <a:rPr lang="es-ES_tradn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subjetiva (VGS)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Especialidades implicadas en la atención de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0136"/>
              </p:ext>
            </p:extLst>
          </p:nvPr>
        </p:nvGraphicFramePr>
        <p:xfrm>
          <a:off x="1187624" y="2012843"/>
          <a:ext cx="6912768" cy="3360373"/>
        </p:xfrm>
        <a:graphic>
          <a:graphicData uri="http://schemas.openxmlformats.org/drawingml/2006/table">
            <a:tbl>
              <a:tblPr/>
              <a:tblGrid>
                <a:gridCol w="2304256"/>
                <a:gridCol w="4608512"/>
              </a:tblGrid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Atención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primaria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Neumología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Medicina interna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Desde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diagnóstico, para iniciar el tratamiento y realizar el seguimiento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Medicina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intensiva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episodios críticos: intubación, soporte vital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Medicina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paliativa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disnea, insomnio, ansiedad que responden poco al tratamiento específico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256" y="53752"/>
            <a:ext cx="7427168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Necesidades de los pacientes con EPOC al final de la vida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24496"/>
              </p:ext>
            </p:extLst>
          </p:nvPr>
        </p:nvGraphicFramePr>
        <p:xfrm>
          <a:off x="1187624" y="2132857"/>
          <a:ext cx="6696744" cy="3456383"/>
        </p:xfrm>
        <a:graphic>
          <a:graphicData uri="http://schemas.openxmlformats.org/drawingml/2006/table">
            <a:tbl>
              <a:tblPr/>
              <a:tblGrid>
                <a:gridCol w="3240360"/>
                <a:gridCol w="3456384"/>
              </a:tblGrid>
              <a:tr h="62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Necesidades físicas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Control de síntomas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Cuidados básicos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Necesidades intelectuales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Autonomía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Toma de decisiones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Necesidades psico-emocionales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Hablar de su enfermedad si así lo desea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Sentirse comprendido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Necesidades espirituales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 de encontrar sentido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Necesidad de perdonar y ser perdonado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9176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Mecanismos implicados en el alivio de la disnea con morfina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12534"/>
              </p:ext>
            </p:extLst>
          </p:nvPr>
        </p:nvGraphicFramePr>
        <p:xfrm>
          <a:off x="1547664" y="1988840"/>
          <a:ext cx="6480720" cy="3888432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388843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depresor sobre el centro respiratorio, reduciendo su respuesta a la hipercapnia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Disminuyendo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sensibilidad y la respuesta medular a la hipoxia y a la </a:t>
                      </a: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hipercadnia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ansiolítico sobre los receptores opioides cerebrales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Sedación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cortical, con disminución de la conciencia de respirar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vasodilatador, disminuyendo la precarga y mejorando la función cardiaca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disminuir el consumo de oxígeno, incrementa la tolerancia al esfuerzo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2058832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268818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3319168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372067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4114896"/>
            <a:ext cx="133334" cy="1460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6" y="4767874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Manejo de la disnea con morfina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5" y="1772816"/>
            <a:ext cx="74256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8" y="2772382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8" y="3322808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8" y="3691394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18" y="3727410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18" y="3128937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18" y="2763836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52" y="2763836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52" y="2942036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52" y="3509554"/>
            <a:ext cx="98609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9930" y="3666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 de los síntomas</a:t>
            </a:r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06068"/>
              </p:ext>
            </p:extLst>
          </p:nvPr>
        </p:nvGraphicFramePr>
        <p:xfrm>
          <a:off x="1115616" y="1340768"/>
          <a:ext cx="6840760" cy="4032448"/>
        </p:xfrm>
        <a:graphic>
          <a:graphicData uri="http://schemas.openxmlformats.org/drawingml/2006/table">
            <a:tbl>
              <a:tblPr/>
              <a:tblGrid>
                <a:gridCol w="3024336"/>
                <a:gridCol w="3816424"/>
              </a:tblGrid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Dolor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Opioides de tercer escalón destacando especialmente la morfina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Dextrometorfano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15-30 mg/8 h, codeína 30-60 mg/8 h ambos 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Hemoptisis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Ác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tranexámico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g/8 h 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ác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aminocaproico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5-10 mg/4-6 h </a:t>
                      </a: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</a:t>
                      </a: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Crisis de pánico respiratorio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Lorazepam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0,5-1 mg </a:t>
                      </a: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Secreciones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Hioscina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20-40 mg/6-8 h vía </a:t>
                      </a:r>
                      <a:r>
                        <a:rPr lang="es-ES_tradnl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Requerimientos éticos para la indicación de sedación paliativa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22529"/>
              </p:ext>
            </p:extLst>
          </p:nvPr>
        </p:nvGraphicFramePr>
        <p:xfrm>
          <a:off x="1619672" y="1916832"/>
          <a:ext cx="6552728" cy="3312368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3123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Existencia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un síntoma </a:t>
                      </a: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refractario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reducir sufrimiento o </a:t>
                      </a:r>
                      <a:r>
                        <a:rPr lang="es-ES_tradnl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distrés</a:t>
                      </a:r>
                      <a:endParaRPr lang="es-ES_tradn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Reducción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proporcionada del nivel de conciencia a la necesidad del alivio del </a:t>
                      </a: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sufrimiento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Consentimiento</a:t>
                      </a:r>
                    </a:p>
                    <a:p>
                      <a:pPr marL="2857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Cuando </a:t>
                      </a:r>
                      <a:r>
                        <a:rPr lang="es-ES_tradnl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trate de un caso de sedación en la agonía la expectativa de vida ha de ser de horas o días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0" y="1961186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0" y="261982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0" y="3242254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0" y="4123442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0" y="4788606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1354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 paquetes-año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35285"/>
                <a:ext cx="6912768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    </a:t>
                </a: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Total 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paquetes/año </a:t>
                </a: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º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ñ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os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fumando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º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cigarrillos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fumados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20 </m:t>
                        </m:r>
                      </m:den>
                    </m:f>
                  </m:oMath>
                </a14:m>
                <a:r>
                  <a:rPr lang="es-E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 </a:t>
                </a:r>
                <a:endParaRPr lang="es-E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Ejemplo 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paciente de 45 años fumador de 30 </a:t>
                </a:r>
                <a:r>
                  <a:rPr lang="es-E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cig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/día durante 25 años</a:t>
                </a: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Paquetes/año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rPr>
                          <m:t>25 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rPr>
                          <m:t> 30 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s-E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=  37,5</a:t>
                </a: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Este 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índice nos indica que es como si el paciente llevara 37,5 años fumando un paquete </a:t>
                </a:r>
                <a:r>
                  <a:rPr lang="es-E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al día 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 20 cigarrillos.</a:t>
                </a:r>
              </a:p>
              <a:p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35285"/>
                <a:ext cx="691276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1662984"/>
            <a:ext cx="133334" cy="14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2599088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3590108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6" y="450912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7808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Agudización de la EPOC 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AEPOC conceptos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013462" y="6415512"/>
            <a:ext cx="47525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52906" y="5785519"/>
            <a:ext cx="253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AEPOC: Agudización de EPOC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7784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exacerbación de 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68344" cy="486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13462" y="6415512"/>
            <a:ext cx="47525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3264" y="116632"/>
            <a:ext cx="7067128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 clínica a realizar en AEPOC Factores indican mala evolución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45" y="1515131"/>
            <a:ext cx="5917910" cy="450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2052310"/>
            <a:ext cx="65739" cy="72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2234142"/>
            <a:ext cx="65739" cy="72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2581996"/>
            <a:ext cx="65739" cy="72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2763828"/>
            <a:ext cx="65739" cy="72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3530286"/>
            <a:ext cx="65739" cy="72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3720664"/>
            <a:ext cx="65739" cy="7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3915964"/>
            <a:ext cx="65739" cy="7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3" y="4106342"/>
            <a:ext cx="65739" cy="72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" y="4437112"/>
            <a:ext cx="65739" cy="72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" y="5085184"/>
            <a:ext cx="65739" cy="72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" y="5419586"/>
            <a:ext cx="65739" cy="72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" y="5597786"/>
            <a:ext cx="65739" cy="72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70" y="5788172"/>
            <a:ext cx="65739" cy="72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81124"/>
            <a:ext cx="65739" cy="7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71510"/>
            <a:ext cx="65739" cy="72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64132"/>
            <a:ext cx="65739" cy="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Exploración física y constantes a evaluar en pacientes con AEPOC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304315" cy="40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3362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71748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7980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59346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5578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17666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2968"/>
            <a:ext cx="98609" cy="10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87538"/>
            <a:ext cx="98609" cy="10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29200"/>
            <a:ext cx="98609" cy="108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3770"/>
            <a:ext cx="98609" cy="108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4293096"/>
            <a:ext cx="98609" cy="108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4517666"/>
            <a:ext cx="98609" cy="108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4762968"/>
            <a:ext cx="98609" cy="108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4987538"/>
            <a:ext cx="98609" cy="108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5229200"/>
            <a:ext cx="98609" cy="108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4" y="5453770"/>
            <a:ext cx="98609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 de agudización de la EPOC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92043"/>
              </p:ext>
            </p:extLst>
          </p:nvPr>
        </p:nvGraphicFramePr>
        <p:xfrm>
          <a:off x="1619672" y="1124744"/>
          <a:ext cx="5688632" cy="4680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04256"/>
                <a:gridCol w="3384376"/>
              </a:tblGrid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Rinovirus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Influenza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Parainfluenza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Coronavirus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Adenovirus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Virus respiratorio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sincitial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Bacterias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Haemophilus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influenzae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Streptococcus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pneumoniae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Moxarella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catarrhalis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Pseudomona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aeruginosa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Organismos atípicos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Chlamydia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pneumoniae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Mycoplasma</a:t>
                      </a: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pneumoniae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Polución ambiental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Ozono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Partículas &gt; 10 µm de diámetro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Dióxido de sulfuro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Dióxido de nitrógeno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diferencial de la AEPOC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56813"/>
              </p:ext>
            </p:extLst>
          </p:nvPr>
        </p:nvGraphicFramePr>
        <p:xfrm>
          <a:off x="1403648" y="1556792"/>
          <a:ext cx="6098912" cy="35283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98512"/>
                <a:gridCol w="3600400"/>
              </a:tblGrid>
              <a:tr h="18396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Causas </a:t>
                      </a: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respiratorias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Neumonía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Neumotórax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Tromboembolismo pulmonar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Derrame pleural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Carcinoma </a:t>
                      </a:r>
                      <a:r>
                        <a:rPr lang="es-E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broncogénico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Traumatismo costal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Causas cardiacas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Insuficiencia cardiaca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Arritmias cardiacas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662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Otras</a:t>
                      </a:r>
                      <a:endParaRPr lang="es-E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Obstrucción de la vía aérea superior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Uso de fármacos (sedantes, narcóticos, etc.)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187190" y="6414593"/>
            <a:ext cx="6228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Modificado de 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27504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para establecer la gravedad de la AEPOC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993563" y="6415512"/>
            <a:ext cx="5204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 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0" y="1552915"/>
            <a:ext cx="6533728" cy="43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Fármacos broncodilatadores 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059511" y="6381328"/>
            <a:ext cx="453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TW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Quintano</a:t>
            </a:r>
            <a:r>
              <a:rPr kumimoji="0" lang="es-ES" altLang="zh-TW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JA, Alonso R, Calero F, Calle B, </a:t>
            </a:r>
            <a:r>
              <a:rPr kumimoji="0" lang="es-ES" altLang="zh-TW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Colmenarejo</a:t>
            </a:r>
            <a:r>
              <a:rPr kumimoji="0" lang="es-ES" altLang="zh-TW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JC, González A, et al. Documento SEMERGEN DOC. EPOC y ASMA. 2ª ed. Barcelona: EDICOMPLET; 2009.</a:t>
            </a:r>
            <a:endParaRPr kumimoji="0" lang="es-ES" altLang="zh-TW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1" y="908720"/>
            <a:ext cx="6020147" cy="50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Corticoides inhalados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3059511" y="6381328"/>
            <a:ext cx="453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TW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Quintano</a:t>
            </a:r>
            <a:r>
              <a:rPr kumimoji="0" lang="es-ES" altLang="zh-TW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JA, Alonso R, Calero F, Calle B, </a:t>
            </a:r>
            <a:r>
              <a:rPr kumimoji="0" lang="es-ES" altLang="zh-TW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Colmenarejo</a:t>
            </a:r>
            <a:r>
              <a:rPr kumimoji="0" lang="es-ES" altLang="zh-TW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JC, González A, et al. Documento SEMERGEN DOC. EPOC y ASMA. 2ª ed. Barcelona: EDICOMPLET; 2009.</a:t>
            </a:r>
            <a:endParaRPr kumimoji="0" lang="es-ES" altLang="zh-TW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119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 de disnea MRC*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24744"/>
            <a:ext cx="6923112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 marL="457200" lvl="1" indent="0"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Ausencia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disnea excepto al realizar ejercicio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1</a:t>
            </a:r>
          </a:p>
          <a:p>
            <a:pPr marL="457200" lvl="1" indent="0"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Disnea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andar de prisa o al subir una cuesta poco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pronunciada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2</a:t>
            </a:r>
          </a:p>
          <a:p>
            <a:pPr marL="457200" lvl="1" indent="0"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Incapacidad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mantener el paso de otras personas de la misma edad,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caminando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llano,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debido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dificultad respiratoria, o tener que parar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descansar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andar en llano al propio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3</a:t>
            </a:r>
          </a:p>
          <a:p>
            <a:pPr marL="457200" lvl="1" indent="0"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parar a descansar al andar unos 100 m o a los pocos minutos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andar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llano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4</a:t>
            </a:r>
          </a:p>
          <a:p>
            <a:pPr marL="457200" lvl="1" indent="0">
              <a:buNone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disnea impide al paciente salir de casa o aparece con actividades como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vestirse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desvestirse</a:t>
            </a:r>
          </a:p>
          <a:p>
            <a:pPr>
              <a:buNone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4008" y="6381328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British Medical Research Council.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1232560"/>
            <a:ext cx="133334" cy="146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1952640"/>
            <a:ext cx="133334" cy="1460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8" y="2681266"/>
            <a:ext cx="133334" cy="1460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7" y="3841940"/>
            <a:ext cx="133334" cy="146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01" y="4786590"/>
            <a:ext cx="133334" cy="1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248" y="214860"/>
            <a:ext cx="7499176" cy="114300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Antibióticos recomendados en la AEPOC en función de los organismos más probable</a:t>
            </a:r>
            <a:br>
              <a:rPr lang="es-ES" sz="28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28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123728" y="6372036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Miravitlles M, Monsó E, Mensa J, Aguaron J, Barbera J, Barcena M, et-al. Tratamiento antimicrobiano de la agudización de la EPOC: Documento de Consenso 2007. Arch Bronconeumol. 2008;44:100-8.</a:t>
            </a:r>
            <a:endParaRPr kumimoji="0" lang="es-ES" b="0" i="0" u="none" strike="noStrike" cap="none" normalizeH="0" baseline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0748"/>
            <a:ext cx="7143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3752"/>
            <a:ext cx="699512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 del tratamiento ambulatorio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592288" y="6381328"/>
            <a:ext cx="4932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de Consenso sobre Atención Integral de las Agudizaciones de la Enfermedad Pulmonar Obstructiva Crónica (ATINA-EPOC</a:t>
            </a: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kumimoji="0" lang="es-ES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Patol </a:t>
            </a:r>
            <a:r>
              <a:rPr kumimoji="0" lang="es-ES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Torac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</a:t>
            </a:r>
            <a:r>
              <a:rPr kumimoji="0" lang="es-ES" sz="9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1:2-56.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6" y="1477040"/>
            <a:ext cx="6045100" cy="4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Indicaciones para remitir al paciente con AEPOC al hospital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290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1362"/>
            <a:ext cx="98609" cy="10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98609" cy="10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13410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44390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98609" cy="10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76438"/>
            <a:ext cx="98609" cy="10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92462"/>
            <a:ext cx="98609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3752"/>
            <a:ext cx="6851104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terapéutico AEPOC leves y moderadas</a:t>
            </a:r>
            <a:endParaRPr lang="es-ES" sz="36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83" y="1412776"/>
            <a:ext cx="626155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88065" y="64145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 Española de la EPOC 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GesEPOC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Bronconeumol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2012; 48-(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00608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preventivas 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de evidencia de las actividades preventivas en EPOC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7028" y="6415444"/>
            <a:ext cx="13773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Evidencia moderada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57" y="1478529"/>
            <a:ext cx="6236171" cy="46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01" y="1791740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2497805"/>
            <a:ext cx="89645" cy="9818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3094598"/>
            <a:ext cx="89645" cy="9818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3518100"/>
            <a:ext cx="89645" cy="9818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4106350"/>
            <a:ext cx="89645" cy="9818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4708052"/>
            <a:ext cx="89645" cy="9818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5131554"/>
            <a:ext cx="89645" cy="981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3" y="5724710"/>
            <a:ext cx="89645" cy="9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de evidencia de las actividades preventivas en EPOC  (II)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704181"/>
            <a:ext cx="7172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9" y="2117596"/>
            <a:ext cx="98609" cy="10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9" y="2996952"/>
            <a:ext cx="98609" cy="10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9" y="3710276"/>
            <a:ext cx="98609" cy="10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9" y="4411474"/>
            <a:ext cx="98609" cy="10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9" y="5301208"/>
            <a:ext cx="98609" cy="1080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147028" y="6415444"/>
            <a:ext cx="13773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Evidencia moderada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Fuerza de la recomendación de las actividades preventivas en EPOC 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713706"/>
            <a:ext cx="7134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135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Fuerza de la recomendación de las actividades preventivas en EPOC  (II)</a:t>
            </a:r>
            <a:endParaRPr lang="es-ES" sz="3200" dirty="0">
              <a:solidFill>
                <a:srgbClr val="1357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0808"/>
            <a:ext cx="71628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08920"/>
            <a:ext cx="4608512" cy="1944216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Algoritmos de manejo de la EPOC estable y de las agudizaciones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4683</Words>
  <Application>Microsoft Office PowerPoint</Application>
  <PresentationFormat>Presentación en pantalla (4:3)</PresentationFormat>
  <Paragraphs>962</Paragraphs>
  <Slides>143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143</vt:i4>
      </vt:variant>
    </vt:vector>
  </HeadingPairs>
  <TitlesOfParts>
    <vt:vector size="145" baseType="lpstr">
      <vt:lpstr>Tema de Office</vt:lpstr>
      <vt:lpstr>Diapositiva</vt:lpstr>
      <vt:lpstr>SEMERGEN DOC EPOC  </vt:lpstr>
      <vt:lpstr>Concepto de EPOC</vt:lpstr>
      <vt:lpstr>Epidemiologia</vt:lpstr>
      <vt:lpstr>Epidemiología de la EPOC en España</vt:lpstr>
      <vt:lpstr> Factores de riesgo para el desarrollo de la EPOC</vt:lpstr>
      <vt:lpstr>Diagnóstico de sospecha  </vt:lpstr>
      <vt:lpstr>Indicadores de sospecha de EPOC</vt:lpstr>
      <vt:lpstr>Índice paquetes-año</vt:lpstr>
      <vt:lpstr>Escala de disnea MRC*</vt:lpstr>
      <vt:lpstr>Exploración física en la EPOC avanzada</vt:lpstr>
      <vt:lpstr>Patrón espirométrico obstructivo*</vt:lpstr>
      <vt:lpstr> Cribado de la EPOC                                                  </vt:lpstr>
      <vt:lpstr>En esta encuesta se le hacen preguntas sobre usted, su respiración y su capacidad para realizar algunas actividades. Para contestar la encuesta, marque con una X la casilla que describa mejor su respuesta a cada una de las preguntas a continuación    Durante las últimas 4 semanas, ¿cuántas veces sintió que le faltaba el aliento?    Nunca: 0   Pocas veces: 0   Algunas veces: 1   La mayoría de las veces: 2   Todo el tiempo: 2   ¿Alguna vez expulsa algo al toser, como mucosidad o flema?     No, nunca: 0                         Sólo con resfriados o infecciones del pecho ocasionales: 0    Sí, algunos días del mes: 1    Sí, casi todos los días de la semana: 1    Sí, todos los días: 2  Durante el último año ¿ha reducido sus actividades cotidianas debido a sus problemas respiratorios?    No, en absoluto: 0   Casi nada: 0   No estoy seguro/a: 0   Sí: 1   Sí, mucho: 2   ¿Ha fumado al menos 100 cigarrillos en TODA SU VIDA?        No: 0          Sí: 2        No sé: 0    ¿Cuántos años tiene?         De 35 a 49 años: 0        De 50 a 59 años: 1         De 60 a 69 años: 2          De 70 en adelante: 2   Sume la puntuación de cada una de sus respuestas (anotando, a continuación, el número que figura al lado de cada una de ellas) y anote el resultado total. Respuesta 1 + Respuesta 2 + Respuesta 3 + Respuesta 4 + Respuesta 5 = Resultado total   Si el resultado es igual o mayor de 4 es probable que tenga enfermedad pulmonar obstructiva crónica (EPOC). Consulte con su médico.  Si el resultado está entre 0 y 3 pero tiene problemas respiratorios consulte con su médico.     </vt:lpstr>
      <vt:lpstr>Pruebas diagnósticas y complementarias en la EPOC</vt:lpstr>
      <vt:lpstr>Signos radiológicos de EPOC</vt:lpstr>
      <vt:lpstr>Signos radiológicos de EPOC</vt:lpstr>
      <vt:lpstr>Empleo de la pulsioximetría en la EPOC</vt:lpstr>
      <vt:lpstr>COPD Assessment Test (CAT)</vt:lpstr>
      <vt:lpstr>Diagnóstico diferencial de la EPOC</vt:lpstr>
      <vt:lpstr>Diagnóstico diferencial entre EPOC y asma</vt:lpstr>
      <vt:lpstr>Fenotipos clínicos y gravedad de la EPOC                                                           </vt:lpstr>
      <vt:lpstr>Definición de Fenotipo en EPOC</vt:lpstr>
      <vt:lpstr>Fenotipos clínicos en la EPOC </vt:lpstr>
      <vt:lpstr>Fenotipos clínicos en la EPOC</vt:lpstr>
      <vt:lpstr>Criterios de clasificación del Fenotipo mixto. EPOC-asma. FenotipoB </vt:lpstr>
      <vt:lpstr>Presentación de PowerPoint</vt:lpstr>
      <vt:lpstr>Clasificación GOLD de la EPOC</vt:lpstr>
      <vt:lpstr>Indice BODE (Celli et al)</vt:lpstr>
      <vt:lpstr>Indice BODEx (Soler - Cataluña et al)</vt:lpstr>
      <vt:lpstr>Clasificación de la Gravedad de la EPOC  según índices multidimensionales </vt:lpstr>
      <vt:lpstr>Comorbilidades en EPOC </vt:lpstr>
      <vt:lpstr>Principales manifestaciones sistémicas  y comorbilidades en los pacientes con EPOC </vt:lpstr>
      <vt:lpstr>Diagnóstico diferencial EPOC Insuficiencia cardiaca</vt:lpstr>
      <vt:lpstr>Tratamiento de la EPOC estable   Medidas generales Intervención en tabaquismo</vt:lpstr>
      <vt:lpstr>Medidas generales </vt:lpstr>
      <vt:lpstr>Intervención en tabaquismo  </vt:lpstr>
      <vt:lpstr>Conjunto mínimo de datos diagnósticos del tabaquismo</vt:lpstr>
      <vt:lpstr>Tratamiento del tabaquismo </vt:lpstr>
      <vt:lpstr>Tipo de parches de nicotina</vt:lpstr>
      <vt:lpstr>Dosis terapia sustitutiva con nicotina</vt:lpstr>
      <vt:lpstr>Bupropion: dosis, efectos adversos, contraindicaciones y precauciones de uso</vt:lpstr>
      <vt:lpstr>Vareniclina: dosis, efectos adversos y contraindicaciones</vt:lpstr>
      <vt:lpstr>Tratamiento de la EPOC estable Tratamiento farmacológico</vt:lpstr>
      <vt:lpstr>Formulaciones y dosis habituales de los fármacos para la EPOC</vt:lpstr>
      <vt:lpstr>Formulaciones y dosis habituales de los fármacos para la EPOC</vt:lpstr>
      <vt:lpstr>Tratamiento farmacológico de la EPOC según fenotipos  niveles de gravedad</vt:lpstr>
      <vt:lpstr>Presentación de PowerPoint</vt:lpstr>
      <vt:lpstr>Presentación de PowerPoint</vt:lpstr>
      <vt:lpstr>Presentación de PowerPoint</vt:lpstr>
      <vt:lpstr>Presentación de PowerPoint</vt:lpstr>
      <vt:lpstr>Tratamiento de la EPOC estable Tratamiento no farmacológico </vt:lpstr>
      <vt:lpstr>Nivel de evidencia y grado de recomendación de los componentes y beneficios de la rehabilitación respiratoria</vt:lpstr>
      <vt:lpstr>Nivel de evidencia y grado de recomendación de los componentes y beneficios de la rehabilitación respiratoria</vt:lpstr>
      <vt:lpstr>Tratamiento no farmacológico</vt:lpstr>
      <vt:lpstr>Recomendaciones SEPAR para la OCD </vt:lpstr>
      <vt:lpstr>Indicaciones de la ventilación mecánica no invasiva</vt:lpstr>
      <vt:lpstr> Seguimiento del paciente EPOC Criterios de derivación</vt:lpstr>
      <vt:lpstr>Objetivos en el seguimiento de la EPOC</vt:lpstr>
      <vt:lpstr>Criterios de control del paciente EPOC</vt:lpstr>
      <vt:lpstr>Atención al paciente EPOC </vt:lpstr>
      <vt:lpstr> Derivación desde AP a Neumología </vt:lpstr>
      <vt:lpstr>Propuesta de calendario de seguimiento en EPOC </vt:lpstr>
      <vt:lpstr>Actividades de seguimiento del paciente con EPOC </vt:lpstr>
      <vt:lpstr>Educación del paciente EPOC y familia </vt:lpstr>
      <vt:lpstr>Contenidos de un programa de educación en EPOC</vt:lpstr>
      <vt:lpstr> Consejos dietéticos y nutricionales </vt:lpstr>
      <vt:lpstr>Reconocimiento precoz de la AEPOC</vt:lpstr>
      <vt:lpstr>Medidas a adoptar ante sospecha de AEPOC </vt:lpstr>
      <vt:lpstr>Cuidados paliativos en EPOC</vt:lpstr>
      <vt:lpstr>Fases avanzadas de la EPOC</vt:lpstr>
      <vt:lpstr>Criterios de enfermedad terminal </vt:lpstr>
      <vt:lpstr>Perfil del paciente que puede fallecer en los próximos 6-12 meses</vt:lpstr>
      <vt:lpstr>Parámetros con valor predictivo en pacientes no oncológicos </vt:lpstr>
      <vt:lpstr>Especialidades implicadas en la atención de la EPOC</vt:lpstr>
      <vt:lpstr>Necesidades de los pacientes con EPOC al final de la vida </vt:lpstr>
      <vt:lpstr>Mecanismos implicados en el alivio de la disnea con morfina</vt:lpstr>
      <vt:lpstr>Manejo de la disnea con morfina</vt:lpstr>
      <vt:lpstr>Tratamiento de los síntomas </vt:lpstr>
      <vt:lpstr>Requerimientos éticos para la indicación de sedación paliativa</vt:lpstr>
      <vt:lpstr>Agudización de la EPOC </vt:lpstr>
      <vt:lpstr>AEPOC conceptos</vt:lpstr>
      <vt:lpstr>Diagnóstico de exacerbación de EPOC</vt:lpstr>
      <vt:lpstr>Historia clínica a realizar en AEPOC Factores indican mala evolución </vt:lpstr>
      <vt:lpstr>Exploración física y constantes a evaluar en pacientes con AEPOC </vt:lpstr>
      <vt:lpstr>Causas de agudización de la EPOC</vt:lpstr>
      <vt:lpstr>Diagnóstico diferencial de la AEPOC</vt:lpstr>
      <vt:lpstr>Criterios para establecer la gravedad de la AEPOC </vt:lpstr>
      <vt:lpstr>Fármacos broncodilatadores </vt:lpstr>
      <vt:lpstr>Corticoides inhalados</vt:lpstr>
      <vt:lpstr>Antibióticos recomendados en la AEPOC en función de los organismos más probable </vt:lpstr>
      <vt:lpstr>Resumen del tratamiento ambulatorio</vt:lpstr>
      <vt:lpstr>Indicaciones para remitir al paciente con AEPOC al hospital</vt:lpstr>
      <vt:lpstr>Esquema terapéutico AEPOC leves y moderadas</vt:lpstr>
      <vt:lpstr>Actividades preventivas </vt:lpstr>
      <vt:lpstr>Grado de evidencia de las actividades preventivas en EPOC </vt:lpstr>
      <vt:lpstr>Grado de evidencia de las actividades preventivas en EPOC  (II)</vt:lpstr>
      <vt:lpstr>Fuerza de la recomendación de las actividades preventivas en EPOC </vt:lpstr>
      <vt:lpstr>Fuerza de la recomendación de las actividades preventivas en EPOC  (II)</vt:lpstr>
      <vt:lpstr>Algoritmos de manejo de la EPOC estable y de las agudizaciones</vt:lpstr>
      <vt:lpstr>Presentación de PowerPoint</vt:lpstr>
      <vt:lpstr>Presentación de PowerPoint</vt:lpstr>
      <vt:lpstr>Fenotipos clínicos en la EPOC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Inhaladores</vt:lpstr>
      <vt:lpstr>Mecanismo de nebulización</vt:lpstr>
      <vt:lpstr>Diferentes tipos de cámaras de inhalación</vt:lpstr>
      <vt:lpstr>Técnica de inhalación de dispositivos de aerosol</vt:lpstr>
      <vt:lpstr>Dispositivos de aerosol presurizado convencional  </vt:lpstr>
      <vt:lpstr>Aerosol sistema Respimat®</vt:lpstr>
      <vt:lpstr>Presurizados de micropartículas Sistema Modulite® </vt:lpstr>
      <vt:lpstr>Ventajas e inconvenientes del uso de los aerosoles presurizados </vt:lpstr>
      <vt:lpstr>Inhaladores de polvo seco</vt:lpstr>
      <vt:lpstr>Ventajas e inconvenientes de los inhaladores de polvo seco</vt:lpstr>
      <vt:lpstr>Técnica de inhalación de polvo seco</vt:lpstr>
      <vt:lpstr>Técnica de inhalación de polvo seco (II)</vt:lpstr>
      <vt:lpstr>Cómo educar al paciente en el uso de los inhaladores</vt:lpstr>
      <vt:lpstr>Espirometria </vt:lpstr>
      <vt:lpstr>Gráfica con los volúmenes estáticos en una respiración normal</vt:lpstr>
      <vt:lpstr>Indicaciones de la espirometría en atención primaria</vt:lpstr>
      <vt:lpstr>Espirometría forzada Contraindicaciones</vt:lpstr>
      <vt:lpstr>Técnica de realización de la espirometría </vt:lpstr>
      <vt:lpstr>Criterios de aceptabilidad de la espirometría</vt:lpstr>
      <vt:lpstr>Criterios de reproductibilidad de la espirometría</vt:lpstr>
      <vt:lpstr>Curva flujo-volumen, con asa inspiratoria y espiratoria que relaciona el flujo de aire que se produce para cada volumen de aire que va siendo expulsado </vt:lpstr>
      <vt:lpstr>Curva volumen-tiempo, pone en relación el volumen de aire expulsado con el tiempo necesario para hacerlo</vt:lpstr>
      <vt:lpstr>A la izquierda espirometría mal realizada técnicamente y a la derecha bien realizada</vt:lpstr>
      <vt:lpstr>Presentación de resultados en una espirometría</vt:lpstr>
      <vt:lpstr>Algoritmo de interpretación de una espirometría</vt:lpstr>
      <vt:lpstr>Curvas en la espirometría normal y en el patrón obstructivo</vt:lpstr>
      <vt:lpstr>Patrones espirométricos </vt:lpstr>
      <vt:lpstr>Grados de gravedad de afectación de la función pulmonar</vt:lpstr>
      <vt:lpstr>Ejemplos de curvas y patrones espirométricos</vt:lpstr>
      <vt:lpstr>Valores de positividad de la prueba broncodilatadora</vt:lpstr>
      <vt:lpstr>Ejemplo de espirometría con prueba bronco dilatadora positiva</vt:lpstr>
    </vt:vector>
  </TitlesOfParts>
  <Company>Usuario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SEMERGEN DOC EPOC</dc:title>
  <dc:creator>DimitryDMT</dc:creator>
  <cp:lastModifiedBy>Fedes</cp:lastModifiedBy>
  <cp:revision>135</cp:revision>
  <dcterms:created xsi:type="dcterms:W3CDTF">2013-11-21T12:01:02Z</dcterms:created>
  <dcterms:modified xsi:type="dcterms:W3CDTF">2014-02-18T18:05:16Z</dcterms:modified>
</cp:coreProperties>
</file>