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76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37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53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17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99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17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26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05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893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86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971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8DCC-6FD0-4080-9F2C-9E1CBF7A0C4F}" type="datetimeFigureOut">
              <a:rPr lang="es-ES" smtClean="0"/>
              <a:t>06/11/2023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4B9FF-4D99-4857-BFD4-BF85D52ED1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31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hyperlink" Target="mailto:alfaaquilaemedica@Gmail.com" TargetMode="Externa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2">
                <a:lumMod val="20000"/>
                <a:lumOff val="80000"/>
              </a:schemeClr>
            </a:gs>
            <a:gs pos="9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982052"/>
              </p:ext>
            </p:extLst>
          </p:nvPr>
        </p:nvGraphicFramePr>
        <p:xfrm>
          <a:off x="10459616" y="0"/>
          <a:ext cx="1732384" cy="24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3" imgW="5667359" imgH="8020022" progId="AcroExch.Document.DC">
                  <p:embed/>
                </p:oleObj>
              </mc:Choice>
              <mc:Fallback>
                <p:oleObj name="Acrobat Document" r:id="rId3" imgW="5667359" imgH="8020022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9616" y="0"/>
                        <a:ext cx="1732384" cy="24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4"/>
          <p:cNvSpPr/>
          <p:nvPr/>
        </p:nvSpPr>
        <p:spPr>
          <a:xfrm>
            <a:off x="556726" y="49528"/>
            <a:ext cx="99028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/>
              <a:t>CURSO DE INVESTIGACIÓN Y PUBLICACIÓN PARA MÉDICOS DE ATENCIÓN PRIMARIA</a:t>
            </a:r>
            <a:endParaRPr lang="es-ES" sz="32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556726" y="1126746"/>
            <a:ext cx="9078686" cy="11695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Fechas: 20 y 27 de noviembre y 4 de diciembre</a:t>
            </a:r>
          </a:p>
          <a:p>
            <a:r>
              <a:rPr lang="es-ES" sz="1400" dirty="0" smtClean="0"/>
              <a:t>Horario: 10::00 – 13:00 horas</a:t>
            </a:r>
          </a:p>
          <a:p>
            <a:r>
              <a:rPr lang="es-ES" sz="1400" dirty="0" smtClean="0"/>
              <a:t>Sede: </a:t>
            </a:r>
            <a:r>
              <a:rPr lang="es-ES" sz="1400" dirty="0" err="1" smtClean="0"/>
              <a:t>Semergen</a:t>
            </a:r>
            <a:r>
              <a:rPr lang="es-ES" sz="1400" dirty="0" smtClean="0"/>
              <a:t>, Jorge Juan </a:t>
            </a:r>
            <a:r>
              <a:rPr lang="es-ES" sz="1400" dirty="0" smtClean="0"/>
              <a:t>66</a:t>
            </a:r>
          </a:p>
          <a:p>
            <a:r>
              <a:rPr lang="es-ES" sz="1400" dirty="0" smtClean="0"/>
              <a:t>Promotor: </a:t>
            </a:r>
            <a:r>
              <a:rPr lang="es-ES" sz="1400" dirty="0" err="1" smtClean="0"/>
              <a:t>Semergen</a:t>
            </a:r>
            <a:r>
              <a:rPr lang="es-ES" sz="1400" dirty="0" smtClean="0"/>
              <a:t> Madrid</a:t>
            </a:r>
            <a:endParaRPr lang="es-ES" sz="1400" dirty="0" smtClean="0"/>
          </a:p>
          <a:p>
            <a:r>
              <a:rPr lang="es-ES" sz="1400" dirty="0" smtClean="0"/>
              <a:t>Desarrollo Presencial</a:t>
            </a:r>
            <a:endParaRPr lang="es-ES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556727" y="2410797"/>
            <a:ext cx="109945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Programa</a:t>
            </a:r>
          </a:p>
          <a:p>
            <a:pPr algn="just"/>
            <a:r>
              <a:rPr lang="es-ES" sz="1600" b="1" dirty="0" smtClean="0"/>
              <a:t>Sesión 1 (20.11.2023)  Estudios clínicos. </a:t>
            </a:r>
            <a:r>
              <a:rPr lang="es-ES" sz="1600" dirty="0" smtClean="0"/>
              <a:t>Esther García García-Esquinas Científico Titular en el Centro Nacional de Epidemiología (ISCIII)</a:t>
            </a:r>
            <a:r>
              <a:rPr lang="es-ES" dirty="0" smtClean="0"/>
              <a:t> </a:t>
            </a:r>
          </a:p>
          <a:p>
            <a:pPr algn="just"/>
            <a:r>
              <a:rPr lang="es-ES" sz="1200" dirty="0" smtClean="0"/>
              <a:t>Diseño de estudios en medicina. Estudios observacionales: Interpretación y aplicación. Estudios experimentales. Ensayo clínico: Metodología, evaluación e incorporación a la práctica clínica. Revisiones sistemáticas y </a:t>
            </a:r>
            <a:r>
              <a:rPr lang="es-ES" sz="1200" dirty="0" err="1" smtClean="0"/>
              <a:t>metanálisis</a:t>
            </a:r>
            <a:r>
              <a:rPr lang="es-ES" sz="1200" dirty="0" smtClean="0"/>
              <a:t>. Concepto e interpretación</a:t>
            </a:r>
          </a:p>
          <a:p>
            <a:pPr algn="just"/>
            <a:endParaRPr lang="es-ES" sz="1400" dirty="0"/>
          </a:p>
          <a:p>
            <a:pPr algn="just"/>
            <a:r>
              <a:rPr lang="es-ES" sz="1600" b="1" dirty="0" smtClean="0"/>
              <a:t>Sesión 2 (27/11/2023</a:t>
            </a:r>
            <a:r>
              <a:rPr lang="es-ES" sz="1600" b="1" dirty="0"/>
              <a:t>)</a:t>
            </a:r>
            <a:r>
              <a:rPr lang="es-ES" sz="1600" b="1" dirty="0" smtClean="0"/>
              <a:t> Análisis estadístico. </a:t>
            </a:r>
            <a:r>
              <a:rPr lang="es-ES" sz="1600" dirty="0" smtClean="0"/>
              <a:t>Verónica </a:t>
            </a:r>
            <a:r>
              <a:rPr lang="es-ES" sz="1600" dirty="0" err="1" smtClean="0"/>
              <a:t>Cabanas</a:t>
            </a:r>
            <a:r>
              <a:rPr lang="es-ES" sz="1600" dirty="0" smtClean="0"/>
              <a:t> Sánchez Departamento de Medicina Preventiva y Salud Pública de la Universidad Autónoma de Madrid (UAM)</a:t>
            </a:r>
          </a:p>
          <a:p>
            <a:pPr algn="just"/>
            <a:r>
              <a:rPr lang="es-ES" sz="1200" dirty="0" smtClean="0"/>
              <a:t>Aspectos básicos de los análisis estadísticos.  Análisis en los estudios epidemiológicos y experimentales: principales métodos estadísticos.  Análisis en los estudios epidemiológicos y experimentales: interpretación de los resultados (ejemplos de publicaciones). Validez interna y externa de los estudios. Sesgos</a:t>
            </a:r>
          </a:p>
          <a:p>
            <a:pPr algn="just"/>
            <a:endParaRPr lang="es-ES" sz="1200" dirty="0"/>
          </a:p>
          <a:p>
            <a:pPr algn="just"/>
            <a:r>
              <a:rPr lang="es-ES" sz="1600" b="1" dirty="0" smtClean="0"/>
              <a:t>Sesión 3 (04/12/2023).  Proceso de publicación de los resultados de investigación. </a:t>
            </a:r>
            <a:r>
              <a:rPr lang="es-ES" sz="1600" dirty="0" smtClean="0"/>
              <a:t>Mercedes Sotos Prieto, PhD Epidemióloga.  </a:t>
            </a:r>
            <a:r>
              <a:rPr lang="es-ES" sz="1600" dirty="0"/>
              <a:t>I</a:t>
            </a:r>
            <a:r>
              <a:rPr lang="es-ES" sz="1600" dirty="0" smtClean="0"/>
              <a:t>nvestigadora Ramón y Cajal en la Universidad Autónoma de Madrid y profesora adjunta en la Escuela de Salud Pública de Harvard</a:t>
            </a:r>
          </a:p>
          <a:p>
            <a:pPr algn="just"/>
            <a:r>
              <a:rPr lang="es-ES" sz="1200" dirty="0" smtClean="0"/>
              <a:t>Por qué publicar, qué publicar y para qué publicar.  Cómo publicar (pasos previos a la publicación): búsqueda bibliográfica e hipótesis del trabajo.  Componentes críticos de un artículo científico: cómo enfocarlos y desarrollarlos.  Proceso de publicación. Selección de medio donde publicar. Respuesta a los revisores. e. Aspectos éticos de la investigación en ciencias de la salud.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4419601" y="6253111"/>
            <a:ext cx="7402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Secretaria técnica: Alfa </a:t>
            </a:r>
            <a:r>
              <a:rPr lang="es-ES" sz="1400" dirty="0" err="1" smtClean="0"/>
              <a:t>Aquilae</a:t>
            </a:r>
            <a:r>
              <a:rPr lang="es-ES" sz="1400" dirty="0" smtClean="0"/>
              <a:t> Médica</a:t>
            </a:r>
          </a:p>
          <a:p>
            <a:r>
              <a:rPr lang="es-ES" sz="1400" dirty="0" smtClean="0"/>
              <a:t>Inscripción gratuita. Enviar correo a  </a:t>
            </a:r>
            <a:r>
              <a:rPr lang="es-ES" sz="1400" dirty="0" smtClean="0">
                <a:hlinkClick r:id="rId5"/>
              </a:rPr>
              <a:t>alfaaquilaemedica@Gmail.com</a:t>
            </a:r>
            <a:r>
              <a:rPr lang="es-ES" sz="1400" dirty="0" smtClean="0"/>
              <a:t>  </a:t>
            </a:r>
            <a:r>
              <a:rPr lang="es-ES" sz="1400" dirty="0" err="1" smtClean="0"/>
              <a:t>Tfno</a:t>
            </a:r>
            <a:r>
              <a:rPr lang="es-ES" sz="1400" dirty="0" smtClean="0"/>
              <a:t> 660452000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01616" y="6332862"/>
            <a:ext cx="715347" cy="42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204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298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Acrobat Document</vt:lpstr>
      <vt:lpstr>Presentación de PowerPoint</vt:lpstr>
    </vt:vector>
  </TitlesOfParts>
  <Company>Comunidad de Madrid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Madrid Digital</dc:creator>
  <cp:lastModifiedBy>Madrid Digital</cp:lastModifiedBy>
  <cp:revision>5</cp:revision>
  <dcterms:created xsi:type="dcterms:W3CDTF">2023-11-03T12:50:10Z</dcterms:created>
  <dcterms:modified xsi:type="dcterms:W3CDTF">2023-11-06T13:25:33Z</dcterms:modified>
</cp:coreProperties>
</file>